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1.xml" ContentType="application/vnd.openxmlformats-officedocument.drawingml.chart+xml"/>
  <Override PartName="/ppt/notesSlides/notesSlide23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4.xml" ContentType="application/vnd.openxmlformats-officedocument.presentationml.notesSlide+xml"/>
  <Override PartName="/ppt/charts/chart1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5.xml" ContentType="application/vnd.openxmlformats-officedocument.presentationml.notesSlide+xml"/>
  <Override PartName="/ppt/charts/chart18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9.xml" ContentType="application/vnd.openxmlformats-officedocument.drawingml.chart+xml"/>
  <Override PartName="/ppt/notesSlides/notesSlide33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34.xml" ContentType="application/vnd.openxmlformats-officedocument.presentationml.notesSlide+xml"/>
  <Override PartName="/ppt/charts/chart22.xml" ContentType="application/vnd.openxmlformats-officedocument.drawingml.chart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9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0.xml" ContentType="application/vnd.openxmlformats-officedocument.presentationml.notesSlide+xml"/>
  <Override PartName="/ppt/charts/chart2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5.xml" ContentType="application/vnd.openxmlformats-officedocument.themeOverride+xml"/>
  <Override PartName="/ppt/notesSlides/notesSlide51.xml" ContentType="application/vnd.openxmlformats-officedocument.presentationml.notesSlide+xml"/>
  <Override PartName="/ppt/charts/chart29.xml" ContentType="application/vnd.openxmlformats-officedocument.drawingml.chart+xml"/>
  <Override PartName="/ppt/drawings/drawing2.xml" ContentType="application/vnd.openxmlformats-officedocument.drawingml.chartshapes+xml"/>
  <Override PartName="/ppt/charts/chart3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2.xml" ContentType="application/vnd.openxmlformats-officedocument.presentationml.notesSlide+xml"/>
  <Override PartName="/ppt/charts/chart31.xml" ContentType="application/vnd.openxmlformats-officedocument.drawingml.chart+xml"/>
  <Override PartName="/ppt/drawings/drawing3.xml" ContentType="application/vnd.openxmlformats-officedocument.drawingml.chartshapes+xml"/>
  <Override PartName="/ppt/charts/chart3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3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54.xml" ContentType="application/vnd.openxmlformats-officedocument.presentationml.notesSlide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55.xml" ContentType="application/vnd.openxmlformats-officedocument.presentationml.notesSl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56.xml" ContentType="application/vnd.openxmlformats-officedocument.presentationml.notesSlide+xml"/>
  <Override PartName="/ppt/charts/chart4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9.xml" ContentType="application/vnd.openxmlformats-officedocument.themeOverride+xml"/>
  <Override PartName="/ppt/notesSlides/notesSlide57.xml" ContentType="application/vnd.openxmlformats-officedocument.presentationml.notesSlide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4.xml" ContentType="application/vnd.openxmlformats-officedocument.drawingml.chartshapes+xml"/>
  <Override PartName="/ppt/notesSlides/notesSlide58.xml" ContentType="application/vnd.openxmlformats-officedocument.presentationml.notesSlide+xml"/>
  <Override PartName="/ppt/charts/chart4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59.xml" ContentType="application/vnd.openxmlformats-officedocument.presentationml.notesSlide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4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0.xml" ContentType="application/vnd.openxmlformats-officedocument.themeOverride+xml"/>
  <Override PartName="/ppt/notesSlides/notesSlide60.xml" ContentType="application/vnd.openxmlformats-officedocument.presentationml.notesSlide+xml"/>
  <Override PartName="/ppt/charts/chart4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48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1.xml" ContentType="application/vnd.openxmlformats-officedocument.themeOverride+xml"/>
  <Override PartName="/ppt/notesSlides/notesSlide61.xml" ContentType="application/vnd.openxmlformats-officedocument.presentationml.notesSlide+xml"/>
  <Override PartName="/ppt/charts/chart49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0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2.xml" ContentType="application/vnd.openxmlformats-officedocument.themeOverride+xml"/>
  <Override PartName="/ppt/notesSlides/notesSlide62.xml" ContentType="application/vnd.openxmlformats-officedocument.presentationml.notesSlide+xml"/>
  <Override PartName="/ppt/charts/chart51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52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3.xml" ContentType="application/vnd.openxmlformats-officedocument.themeOverride+xml"/>
  <Override PartName="/ppt/notesSlides/notesSlide63.xml" ContentType="application/vnd.openxmlformats-officedocument.presentationml.notesSlide+xml"/>
  <Override PartName="/ppt/charts/chart53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54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64.xml" ContentType="application/vnd.openxmlformats-officedocument.presentationml.notesSlide+xml"/>
  <Override PartName="/ppt/charts/chart55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56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57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14.xml" ContentType="application/vnd.openxmlformats-officedocument.themeOverr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charts/chart58.xml" ContentType="application/vnd.openxmlformats-officedocument.drawingml.chart+xml"/>
  <Override PartName="/ppt/drawings/drawing5.xml" ContentType="application/vnd.openxmlformats-officedocument.drawingml.chartshapes+xml"/>
  <Override PartName="/ppt/charts/chart59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60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67.xml" ContentType="application/vnd.openxmlformats-officedocument.presentationml.notesSlide+xml"/>
  <Override PartName="/ppt/charts/chart61.xml" ContentType="application/vnd.openxmlformats-officedocument.drawingml.chart+xml"/>
  <Override PartName="/ppt/notesSlides/notesSlide68.xml" ContentType="application/vnd.openxmlformats-officedocument.presentationml.notesSlide+xml"/>
  <Override PartName="/ppt/charts/chart62.xml" ContentType="application/vnd.openxmlformats-officedocument.drawingml.chart+xml"/>
  <Override PartName="/ppt/notesSlides/notesSlide69.xml" ContentType="application/vnd.openxmlformats-officedocument.presentationml.notesSlide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  <p:sldMasterId id="2147484126" r:id="rId2"/>
  </p:sldMasterIdLst>
  <p:notesMasterIdLst>
    <p:notesMasterId r:id="rId94"/>
  </p:notesMasterIdLst>
  <p:sldIdLst>
    <p:sldId id="400" r:id="rId3"/>
    <p:sldId id="596" r:id="rId4"/>
    <p:sldId id="797" r:id="rId5"/>
    <p:sldId id="798" r:id="rId6"/>
    <p:sldId id="799" r:id="rId7"/>
    <p:sldId id="958" r:id="rId8"/>
    <p:sldId id="784" r:id="rId9"/>
    <p:sldId id="1003" r:id="rId10"/>
    <p:sldId id="1004" r:id="rId11"/>
    <p:sldId id="1005" r:id="rId12"/>
    <p:sldId id="1009" r:id="rId13"/>
    <p:sldId id="1010" r:id="rId14"/>
    <p:sldId id="1011" r:id="rId15"/>
    <p:sldId id="1012" r:id="rId16"/>
    <p:sldId id="984" r:id="rId17"/>
    <p:sldId id="985" r:id="rId18"/>
    <p:sldId id="986" r:id="rId19"/>
    <p:sldId id="987" r:id="rId20"/>
    <p:sldId id="988" r:id="rId21"/>
    <p:sldId id="989" r:id="rId22"/>
    <p:sldId id="990" r:id="rId23"/>
    <p:sldId id="1006" r:id="rId24"/>
    <p:sldId id="1007" r:id="rId25"/>
    <p:sldId id="1008" r:id="rId26"/>
    <p:sldId id="803" r:id="rId27"/>
    <p:sldId id="941" r:id="rId28"/>
    <p:sldId id="921" r:id="rId29"/>
    <p:sldId id="922" r:id="rId30"/>
    <p:sldId id="923" r:id="rId31"/>
    <p:sldId id="924" r:id="rId32"/>
    <p:sldId id="925" r:id="rId33"/>
    <p:sldId id="855" r:id="rId34"/>
    <p:sldId id="857" r:id="rId35"/>
    <p:sldId id="858" r:id="rId36"/>
    <p:sldId id="911" r:id="rId37"/>
    <p:sldId id="912" r:id="rId38"/>
    <p:sldId id="994" r:id="rId39"/>
    <p:sldId id="917" r:id="rId40"/>
    <p:sldId id="916" r:id="rId41"/>
    <p:sldId id="956" r:id="rId42"/>
    <p:sldId id="1001" r:id="rId43"/>
    <p:sldId id="722" r:id="rId44"/>
    <p:sldId id="943" r:id="rId45"/>
    <p:sldId id="726" r:id="rId46"/>
    <p:sldId id="728" r:id="rId47"/>
    <p:sldId id="996" r:id="rId48"/>
    <p:sldId id="997" r:id="rId49"/>
    <p:sldId id="998" r:id="rId50"/>
    <p:sldId id="959" r:id="rId51"/>
    <p:sldId id="861" r:id="rId52"/>
    <p:sldId id="928" r:id="rId53"/>
    <p:sldId id="929" r:id="rId54"/>
    <p:sldId id="930" r:id="rId55"/>
    <p:sldId id="951" r:id="rId56"/>
    <p:sldId id="995" r:id="rId57"/>
    <p:sldId id="627" r:id="rId58"/>
    <p:sldId id="883" r:id="rId59"/>
    <p:sldId id="879" r:id="rId60"/>
    <p:sldId id="880" r:id="rId61"/>
    <p:sldId id="881" r:id="rId62"/>
    <p:sldId id="882" r:id="rId63"/>
    <p:sldId id="914" r:id="rId64"/>
    <p:sldId id="918" r:id="rId65"/>
    <p:sldId id="919" r:id="rId66"/>
    <p:sldId id="920" r:id="rId67"/>
    <p:sldId id="870" r:id="rId68"/>
    <p:sldId id="933" r:id="rId69"/>
    <p:sldId id="934" r:id="rId70"/>
    <p:sldId id="872" r:id="rId71"/>
    <p:sldId id="1000" r:id="rId72"/>
    <p:sldId id="942" r:id="rId73"/>
    <p:sldId id="936" r:id="rId74"/>
    <p:sldId id="999" r:id="rId75"/>
    <p:sldId id="845" r:id="rId76"/>
    <p:sldId id="762" r:id="rId77"/>
    <p:sldId id="787" r:id="rId78"/>
    <p:sldId id="788" r:id="rId79"/>
    <p:sldId id="873" r:id="rId80"/>
    <p:sldId id="789" r:id="rId81"/>
    <p:sldId id="874" r:id="rId82"/>
    <p:sldId id="875" r:id="rId83"/>
    <p:sldId id="790" r:id="rId84"/>
    <p:sldId id="791" r:id="rId85"/>
    <p:sldId id="876" r:id="rId86"/>
    <p:sldId id="877" r:id="rId87"/>
    <p:sldId id="793" r:id="rId88"/>
    <p:sldId id="878" r:id="rId89"/>
    <p:sldId id="795" r:id="rId90"/>
    <p:sldId id="796" r:id="rId91"/>
    <p:sldId id="303" r:id="rId92"/>
    <p:sldId id="1002" r:id="rId93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CC99"/>
    <a:srgbClr val="6699FF"/>
    <a:srgbClr val="99FF66"/>
    <a:srgbClr val="BDD7EE"/>
    <a:srgbClr val="3399FF"/>
    <a:srgbClr val="F8CBAD"/>
    <a:srgbClr val="A7EDAF"/>
    <a:srgbClr val="E0A604"/>
    <a:srgbClr val="7BE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10" autoAdjust="0"/>
    <p:restoredTop sz="88471" autoAdjust="0"/>
  </p:normalViewPr>
  <p:slideViewPr>
    <p:cSldViewPr snapToGrid="0">
      <p:cViewPr varScale="1">
        <p:scale>
          <a:sx n="103" d="100"/>
          <a:sy n="103" d="100"/>
        </p:scale>
        <p:origin x="78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3.xlsx"/><Relationship Id="rId1" Type="http://schemas.openxmlformats.org/officeDocument/2006/relationships/image" Target="../media/image12.jpeg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5.xlsx"/><Relationship Id="rId1" Type="http://schemas.openxmlformats.org/officeDocument/2006/relationships/image" Target="../media/image12.jpeg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7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_____Microsoft_Excel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9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0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1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_____Microsoft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6.xlsx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_____Microsoft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8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_____Microsoft_Excel39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_____Microsoft_Excel4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_____Microsoft_Excel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1.xlsx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2.xlsx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4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4.xlsx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5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_____Microsoft_Excel46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7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package" Target="../embeddings/_____Microsoft_Excel48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9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_____Microsoft_Excel5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package" Target="../embeddings/_____Microsoft_Excel50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1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package" Target="../embeddings/_____Microsoft_Excel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3.xlsx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4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5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6.xlsx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package" Target="../embeddings/_____Microsoft_Excel57.xlsx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58.xlsx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9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_____Microsoft_Excel6.xlsx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0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1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2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3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промышленного производства, млн.руб.</a:t>
            </a:r>
          </a:p>
        </c:rich>
      </c:tx>
      <c:layout>
        <c:manualLayout>
          <c:xMode val="edge"/>
          <c:yMode val="edge"/>
          <c:x val="0.24285640989805202"/>
          <c:y val="4.2630749911122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gapDepth val="93"/>
        <c:shape val="cylinder"/>
        <c:axId val="192930120"/>
        <c:axId val="192926984"/>
        <c:axId val="0"/>
      </c:bar3DChart>
      <c:catAx>
        <c:axId val="192930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926984"/>
        <c:crosses val="autoZero"/>
        <c:auto val="1"/>
        <c:lblAlgn val="ctr"/>
        <c:lblOffset val="100"/>
        <c:noMultiLvlLbl val="0"/>
      </c:catAx>
      <c:valAx>
        <c:axId val="192926984"/>
        <c:scaling>
          <c:orientation val="minMax"/>
          <c:min val="45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2930120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3306038894575241E-2"/>
          <c:y val="8.3072100313479766E-2"/>
          <c:w val="0.78710337768679661"/>
          <c:h val="0.80250783699059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ED7D31"/>
            </a:solidFill>
            <a:ln w="13659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1.215348453799246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034-4001-B05B-ED6AC36E066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40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6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года 
(8 741,3)</c:v>
                </c:pt>
                <c:pt idx="1">
                  <c:v>исп. 2024 год 
(8 896,5)</c:v>
                </c:pt>
                <c:pt idx="2">
                  <c:v>План 2025 года 
(9 479,1)</c:v>
                </c:pt>
                <c:pt idx="3">
                  <c:v>исп. 2025 год 
(9 333,9)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5187</c:v>
                </c:pt>
                <c:pt idx="1">
                  <c:v>5378.6</c:v>
                </c:pt>
                <c:pt idx="2">
                  <c:v>5147.5</c:v>
                </c:pt>
                <c:pt idx="3">
                  <c:v>5244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034-4001-B05B-ED6AC36E066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FFC000"/>
            </a:solidFill>
            <a:ln w="13659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543,0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034-4001-B05B-ED6AC36E066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40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6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года 
(8 741,3)</c:v>
                </c:pt>
                <c:pt idx="1">
                  <c:v>исп. 2024 год 
(8 896,5)</c:v>
                </c:pt>
                <c:pt idx="2">
                  <c:v>План 2025 года 
(9 479,1)</c:v>
                </c:pt>
                <c:pt idx="3">
                  <c:v>исп. 2025 год 
(9 333,9)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446.7</c:v>
                </c:pt>
                <c:pt idx="1">
                  <c:v>451.6</c:v>
                </c:pt>
                <c:pt idx="2">
                  <c:v>532.70000000000005</c:v>
                </c:pt>
                <c:pt idx="3">
                  <c:v>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034-4001-B05B-ED6AC36E066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доходы</c:v>
                </c:pt>
              </c:strCache>
            </c:strRef>
          </c:tx>
          <c:spPr>
            <a:solidFill>
              <a:srgbClr val="00B050"/>
            </a:solidFill>
            <a:ln w="13659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640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6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года 
(8 741,3)</c:v>
                </c:pt>
                <c:pt idx="1">
                  <c:v>исп. 2024 год 
(8 896,5)</c:v>
                </c:pt>
                <c:pt idx="2">
                  <c:v>План 2025 года 
(9 479,1)</c:v>
                </c:pt>
                <c:pt idx="3">
                  <c:v>исп. 2025 год 
(9 333,9)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3107.6</c:v>
                </c:pt>
                <c:pt idx="1">
                  <c:v>3066.3</c:v>
                </c:pt>
                <c:pt idx="2">
                  <c:v>3798.9</c:v>
                </c:pt>
                <c:pt idx="3">
                  <c:v>3546.9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034-4001-B05B-ED6AC36E06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429368"/>
        <c:axId val="194430152"/>
        <c:axId val="0"/>
      </c:bar3DChart>
      <c:catAx>
        <c:axId val="194429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831">
            <a:noFill/>
          </a:ln>
        </c:spPr>
        <c:txPr>
          <a:bodyPr rot="0" spcFirstLastPara="1" vertOverflow="ellipsis" vert="horz" wrap="square" anchor="ctr" anchorCtr="0"/>
          <a:lstStyle/>
          <a:p>
            <a:pPr>
              <a:defRPr sz="1352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430152"/>
        <c:crosses val="autoZero"/>
        <c:auto val="1"/>
        <c:lblAlgn val="ctr"/>
        <c:lblOffset val="100"/>
        <c:noMultiLvlLbl val="0"/>
      </c:catAx>
      <c:valAx>
        <c:axId val="19443015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94429368"/>
        <c:crosses val="autoZero"/>
        <c:crossBetween val="between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76383620700024779"/>
          <c:y val="0.45743431392342926"/>
          <c:w val="0.21243381853488691"/>
          <c:h val="0.17522425555924781"/>
        </c:manualLayout>
      </c:layout>
      <c:overlay val="0"/>
      <c:spPr>
        <a:noFill/>
        <a:ln w="27321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56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9687470527456387E-2"/>
          <c:y val="3.1711501965429767E-2"/>
          <c:w val="0.9443632599046683"/>
          <c:h val="0.803621755948090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rgbClr val="00B050"/>
            </a:solidFill>
            <a:ln w="36453">
              <a:noFill/>
            </a:ln>
          </c:spPr>
          <c:invertIfNegative val="0"/>
          <c:dLbls>
            <c:dLbl>
              <c:idx val="0"/>
              <c:layout>
                <c:manualLayout>
                  <c:x val="6.2299307184072998E-2"/>
                  <c:y val="7.248897352534843E-2"/>
                </c:manualLayout>
              </c:layout>
              <c:tx>
                <c:rich>
                  <a:bodyPr/>
                  <a:lstStyle/>
                  <a:p>
                    <a:fld id="{A6714FD8-BB4A-45AE-8A0B-4804480C7A0B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22B-44CD-9311-71B07D4B8520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6.7969270194041281E-2"/>
                  <c:y val="9.230970174195989E-2"/>
                </c:manualLayout>
              </c:layout>
              <c:tx>
                <c:rich>
                  <a:bodyPr/>
                  <a:lstStyle/>
                  <a:p>
                    <a:fld id="{F9377558-1721-45B6-B6C6-0D06D6C1CFA5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22B-44CD-9311-71B07D4B8520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6.3803286983428853E-2"/>
                  <c:y val="8.6356029433109535E-2"/>
                </c:manualLayout>
              </c:layout>
              <c:tx>
                <c:rich>
                  <a:bodyPr/>
                  <a:lstStyle/>
                  <a:p>
                    <a:fld id="{0E0AE9BC-0917-4E0C-9058-AD0D79A69DFB}" type="CELLRANGE">
                      <a:rPr lang="en-US" dirty="0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22B-44CD-9311-71B07D4B8520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6.8071354202142664E-2"/>
                  <c:y val="7.1495013703276489E-2"/>
                </c:manualLayout>
              </c:layout>
              <c:tx>
                <c:rich>
                  <a:bodyPr/>
                  <a:lstStyle/>
                  <a:p>
                    <a:fld id="{9B65F36B-8B4A-490C-935A-F0DA496244F6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22B-44CD-9311-71B07D4B8520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numFmt formatCode="\О\с\н\о\в\н\о\й" sourceLinked="0"/>
            <c:spPr>
              <a:noFill/>
              <a:ln w="36453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18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(5 187,0)</c:v>
                </c:pt>
                <c:pt idx="1">
                  <c:v> Исполнено 2024 (5 378,6)</c:v>
                </c:pt>
                <c:pt idx="2">
                  <c:v>План 2025 (5 147,5)</c:v>
                </c:pt>
                <c:pt idx="3">
                  <c:v> Исполнено 2025 (5 244,0)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3804.2</c:v>
                </c:pt>
                <c:pt idx="1">
                  <c:v>3982</c:v>
                </c:pt>
                <c:pt idx="2">
                  <c:v>3510.3</c:v>
                </c:pt>
                <c:pt idx="3">
                  <c:v>3591.9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22B-44CD-9311-71B07D4B8520}"/>
            </c:ext>
            <c:ext xmlns:c15="http://schemas.microsoft.com/office/drawing/2012/chart" uri="{02D57815-91ED-43cb-92C2-25804820EDAC}">
              <c15:datalabelsRange>
                <c15:f>Лист1!$B$2:$B$5</c15:f>
                <c15:dlblRangeCache>
                  <c:ptCount val="4"/>
                  <c:pt idx="0">
                    <c:v>3 804,2</c:v>
                  </c:pt>
                  <c:pt idx="1">
                    <c:v>3 982,0</c:v>
                  </c:pt>
                  <c:pt idx="2">
                    <c:v>3 510,3</c:v>
                  </c:pt>
                  <c:pt idx="3">
                    <c:v>3 591,9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Акцизы</c:v>
                </c:pt>
              </c:strCache>
            </c:strRef>
          </c:tx>
          <c:spPr>
            <a:solidFill>
              <a:srgbClr val="7030A0"/>
            </a:solidFill>
            <a:ln w="36453">
              <a:noFill/>
            </a:ln>
          </c:spPr>
          <c:invertIfNegative val="0"/>
          <c:dLbls>
            <c:dLbl>
              <c:idx val="0"/>
              <c:layout>
                <c:manualLayout>
                  <c:x val="6.7260140291989763E-3"/>
                  <c:y val="-7.56497844360007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7062842351132022E-3"/>
                  <c:y val="-9.95117509418175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8935679393942184E-3"/>
                  <c:y val="-9.2912390412730316E-3"/>
                </c:manualLayout>
              </c:layout>
              <c:spPr>
                <a:noFill/>
                <a:ln w="36453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18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22B-44CD-9311-71B07D4B852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5.2940452755905511E-3"/>
                  <c:y val="-5.67382267004683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22B-44CD-9311-71B07D4B85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36453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18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(5 187,0)</c:v>
                </c:pt>
                <c:pt idx="1">
                  <c:v> Исполнено 2024 (5 378,6)</c:v>
                </c:pt>
                <c:pt idx="2">
                  <c:v>План 2025 (5 147,5)</c:v>
                </c:pt>
                <c:pt idx="3">
                  <c:v> Исполнено 2025 (5 244,0)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97.9</c:v>
                </c:pt>
                <c:pt idx="1">
                  <c:v>98.4</c:v>
                </c:pt>
                <c:pt idx="2">
                  <c:v>100.6</c:v>
                </c:pt>
                <c:pt idx="3">
                  <c:v>100.7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22B-44CD-9311-71B07D4B852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 на совокупный доход</c:v>
                </c:pt>
              </c:strCache>
            </c:strRef>
          </c:tx>
          <c:spPr>
            <a:solidFill>
              <a:srgbClr val="FF0000"/>
            </a:solidFill>
            <a:ln w="36453">
              <a:noFill/>
            </a:ln>
          </c:spPr>
          <c:invertIfNegative val="0"/>
          <c:dLbls>
            <c:dLbl>
              <c:idx val="0"/>
              <c:layout>
                <c:manualLayout>
                  <c:x val="-1.4937018945401843E-2"/>
                  <c:y val="-1.5129990136404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784849655885668E-2"/>
                  <c:y val="-9.27862173558566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2133863324544203E-3"/>
                  <c:y val="-9.27862173558558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779973254858677E-2"/>
                  <c:y val="-9.27862173558558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22B-44CD-9311-71B07D4B85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36453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18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(5 187,0)</c:v>
                </c:pt>
                <c:pt idx="1">
                  <c:v> Исполнено 2024 (5 378,6)</c:v>
                </c:pt>
                <c:pt idx="2">
                  <c:v>План 2025 (5 147,5)</c:v>
                </c:pt>
                <c:pt idx="3">
                  <c:v> Исполнено 2025 (5 244,0)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637.5</c:v>
                </c:pt>
                <c:pt idx="1">
                  <c:v>636</c:v>
                </c:pt>
                <c:pt idx="2">
                  <c:v>707.1</c:v>
                </c:pt>
                <c:pt idx="3">
                  <c:v>718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A22B-44CD-9311-71B07D4B852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Налоги на имущество</c:v>
                </c:pt>
              </c:strCache>
            </c:strRef>
          </c:tx>
          <c:spPr>
            <a:solidFill>
              <a:srgbClr val="00B0F0"/>
            </a:solidFill>
            <a:ln w="36453">
              <a:noFill/>
            </a:ln>
          </c:spPr>
          <c:invertIfNegative val="0"/>
          <c:dLbls>
            <c:dLbl>
              <c:idx val="0"/>
              <c:layout>
                <c:manualLayout>
                  <c:x val="1.1544011544011488E-2"/>
                  <c:y val="-3.7825059101656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5628052094642132E-2"/>
                  <c:y val="4.84790433208137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0180786868747168E-2"/>
                  <c:y val="-2.18693264980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594291219002949E-2"/>
                  <c:y val="-3.60497724694094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A22B-44CD-9311-71B07D4B85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36453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18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(5 187,0)</c:v>
                </c:pt>
                <c:pt idx="1">
                  <c:v> Исполнено 2024 (5 378,6)</c:v>
                </c:pt>
                <c:pt idx="2">
                  <c:v>План 2025 (5 147,5)</c:v>
                </c:pt>
                <c:pt idx="3">
                  <c:v> Исполнено 2025 (5 244,0)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599.5</c:v>
                </c:pt>
                <c:pt idx="1">
                  <c:v>612.29999999999995</c:v>
                </c:pt>
                <c:pt idx="2">
                  <c:v>734.8</c:v>
                </c:pt>
                <c:pt idx="3">
                  <c:v>737.4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A22B-44CD-9311-71B07D4B852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Госпошлина, прочие</c:v>
                </c:pt>
              </c:strCache>
            </c:strRef>
          </c:tx>
          <c:spPr>
            <a:solidFill>
              <a:srgbClr val="E836A0"/>
            </a:solidFill>
          </c:spPr>
          <c:invertIfNegative val="0"/>
          <c:dLbls>
            <c:dLbl>
              <c:idx val="0"/>
              <c:layout>
                <c:manualLayout>
                  <c:x val="2.3428323299271695E-2"/>
                  <c:y val="-1.7654326622993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9006367261945224E-2"/>
                  <c:y val="-1.7491914887360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0040152463986499E-2"/>
                  <c:y val="-2.1766249849769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A22B-44CD-9311-71B07D4B85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607630427741549E-2"/>
                  <c:y val="-2.1632730307106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A22B-44CD-9311-71B07D4B85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3300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18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 (5 187,0)</c:v>
                </c:pt>
                <c:pt idx="1">
                  <c:v> Исполнено 2024 (5 378,6)</c:v>
                </c:pt>
                <c:pt idx="2">
                  <c:v>План 2025 (5 147,5)</c:v>
                </c:pt>
                <c:pt idx="3">
                  <c:v> Исполнено 2025 (5 244,0)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47.9</c:v>
                </c:pt>
                <c:pt idx="1">
                  <c:v>49.9</c:v>
                </c:pt>
                <c:pt idx="2">
                  <c:v>94.7</c:v>
                </c:pt>
                <c:pt idx="3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A22B-44CD-9311-71B07D4B8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431720"/>
        <c:axId val="194427800"/>
        <c:axId val="0"/>
      </c:bar3DChart>
      <c:catAx>
        <c:axId val="194431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94427800"/>
        <c:crosses val="autoZero"/>
        <c:auto val="1"/>
        <c:lblAlgn val="ctr"/>
        <c:lblOffset val="100"/>
        <c:noMultiLvlLbl val="0"/>
      </c:catAx>
      <c:valAx>
        <c:axId val="194427800"/>
        <c:scaling>
          <c:orientation val="minMax"/>
        </c:scaling>
        <c:delete val="0"/>
        <c:axPos val="l"/>
        <c:majorGridlines>
          <c:spPr>
            <a:ln w="1366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crossAx val="194431720"/>
        <c:crosses val="autoZero"/>
        <c:crossBetween val="between"/>
      </c:valAx>
      <c:spPr>
        <a:noFill/>
        <a:ln w="25402">
          <a:noFill/>
        </a:ln>
      </c:spPr>
    </c:plotArea>
    <c:legend>
      <c:legendPos val="b"/>
      <c:layout>
        <c:manualLayout>
          <c:xMode val="edge"/>
          <c:yMode val="edge"/>
          <c:x val="0"/>
          <c:y val="0.8769174697849883"/>
          <c:w val="0.93433157302855363"/>
          <c:h val="0.12308256348681935"/>
        </c:manualLayout>
      </c:layout>
      <c:overlay val="0"/>
      <c:txPr>
        <a:bodyPr/>
        <a:lstStyle/>
        <a:p>
          <a:pPr>
            <a:defRPr sz="18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70887517767811"/>
          <c:y val="0.44094586055298168"/>
          <c:w val="0.44258068526940969"/>
          <c:h val="0.33358239912703097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5">
          <a:noFill/>
        </a:ln>
      </c:spPr>
    </c:plotArea>
    <c:legend>
      <c:legendPos val="r"/>
      <c:layout>
        <c:manualLayout>
          <c:xMode val="edge"/>
          <c:yMode val="edge"/>
          <c:x val="4.9381779084843314E-3"/>
          <c:y val="0.11251604884402044"/>
          <c:w val="0.99506182209151572"/>
          <c:h val="0.24584356426479437"/>
        </c:manualLayout>
      </c:layout>
      <c:overlay val="1"/>
      <c:spPr>
        <a:noFill/>
        <a:ln w="25372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1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0070C0"/>
                </a:solidFill>
              </a:rPr>
              <a:t>План </a:t>
            </a:r>
            <a:r>
              <a:rPr lang="en-US" dirty="0" smtClean="0">
                <a:solidFill>
                  <a:srgbClr val="0070C0"/>
                </a:solidFill>
              </a:rPr>
              <a:t>20</a:t>
            </a:r>
            <a:r>
              <a:rPr lang="ru-RU" dirty="0" smtClean="0">
                <a:solidFill>
                  <a:srgbClr val="0070C0"/>
                </a:solidFill>
              </a:rPr>
              <a:t>24 (446,7)</a:t>
            </a:r>
            <a:endParaRPr lang="en-US" dirty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16650052375227697"/>
          <c:y val="0.18345095436572204"/>
        </c:manualLayout>
      </c:layout>
      <c:overlay val="0"/>
      <c:spPr>
        <a:noFill/>
        <a:ln w="2538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727675850554192E-2"/>
          <c:y val="0.26038499715350788"/>
          <c:w val="0.48784916440775017"/>
          <c:h val="0.387604595843790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план 2024 (446,7)</c:v>
                </c:pt>
              </c:strCache>
            </c:strRef>
          </c:tx>
          <c:spPr>
            <a:ln w="25392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030A0"/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E66-41A2-9285-9DE54E79F300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E66-41A2-9285-9DE54E79F300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E66-41A2-9285-9DE54E79F300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66-41A2-9285-9DE54E79F300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E66-41A2-9285-9DE54E79F300}"/>
              </c:ext>
            </c:extLst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25392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E66-41A2-9285-9DE54E79F300}"/>
              </c:ext>
            </c:extLst>
          </c:dPt>
          <c:dLbls>
            <c:dLbl>
              <c:idx val="0"/>
              <c:layout>
                <c:manualLayout>
                  <c:x val="-0.19002352008755105"/>
                  <c:y val="-2.26823260572292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E66-41A2-9285-9DE54E79F30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1267555796471334E-2"/>
                  <c:y val="-4.948885579489797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1"/>
                    </a:pPr>
                    <a:fld id="{57BF6BDB-CC8F-4BDF-AF4D-3B9936E235CF}" type="VALUE">
                      <a:rPr lang="en-US" smtClean="0"/>
                      <a:pPr>
                        <a:defRPr sz="1800" b="1"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 w="25392">
                  <a:noFill/>
                </a:ln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E66-41A2-9285-9DE54E79F300}"/>
                </c:ext>
                <c:ext xmlns:c15="http://schemas.microsoft.com/office/drawing/2012/chart" uri="{CE6537A1-D6FC-4f65-9D91-7224C49458BB}">
                  <c15:layout>
                    <c:manualLayout>
                      <c:w val="0.19742979820223441"/>
                      <c:h val="3.694059746286952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5.4119642746535683E-2"/>
                  <c:y val="5.941405281569748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E66-41A2-9285-9DE54E79F30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6700531759989013E-2"/>
                  <c:y val="1.9333776576910947E-2"/>
                </c:manualLayout>
              </c:layout>
              <c:spPr>
                <a:noFill/>
                <a:ln w="25392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 b="1"/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E66-41A2-9285-9DE54E79F300}"/>
                </c:ext>
                <c:ext xmlns:c15="http://schemas.microsoft.com/office/drawing/2012/chart" uri="{CE6537A1-D6FC-4f65-9D91-7224C49458BB}">
                  <c15:layout>
                    <c:manualLayout>
                      <c:w val="7.9857079450534052E-2"/>
                      <c:h val="6.3837002490961844E-2"/>
                    </c:manualLayout>
                  </c15:layout>
                </c:ext>
              </c:extLst>
            </c:dLbl>
            <c:spPr>
              <a:noFill/>
              <a:ln w="2539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18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</c:v>
                </c:pt>
                <c:pt idx="3">
                  <c:v>Доходы от продажи материальных и нематериальных активов</c:v>
                </c:pt>
                <c:pt idx="4">
                  <c:v>Административные платежи, штрафы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218.4</c:v>
                </c:pt>
                <c:pt idx="1">
                  <c:v>59.2</c:v>
                </c:pt>
                <c:pt idx="2">
                  <c:v>15.2</c:v>
                </c:pt>
                <c:pt idx="3">
                  <c:v>107.6</c:v>
                </c:pt>
                <c:pt idx="4">
                  <c:v>46.3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E66-41A2-9285-9DE54E79F3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5.9202315529177988E-4"/>
          <c:y val="0.65212531236296178"/>
          <c:w val="0.99940797684470817"/>
          <c:h val="0.26265389370409309"/>
        </c:manualLayout>
      </c:layout>
      <c:overlay val="1"/>
      <c:spPr>
        <a:noFill/>
        <a:ln w="2538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53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0070C0"/>
                </a:solidFill>
              </a:rPr>
              <a:t>Факт </a:t>
            </a:r>
            <a:r>
              <a:rPr lang="en-US" dirty="0" smtClean="0">
                <a:solidFill>
                  <a:srgbClr val="0070C0"/>
                </a:solidFill>
              </a:rPr>
              <a:t>202</a:t>
            </a:r>
            <a:r>
              <a:rPr lang="ru-RU" dirty="0" smtClean="0">
                <a:solidFill>
                  <a:srgbClr val="0070C0"/>
                </a:solidFill>
              </a:rPr>
              <a:t>5 (543,0)</a:t>
            </a:r>
            <a:endParaRPr lang="en-US" dirty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1753966652372424"/>
          <c:y val="3.0843713471875006E-2"/>
        </c:manualLayout>
      </c:layout>
      <c:overlay val="0"/>
      <c:spPr>
        <a:noFill/>
        <a:ln w="2528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048563989158799E-2"/>
          <c:y val="0.19108731900805642"/>
          <c:w val="0.66408552815358546"/>
          <c:h val="0.6880888363999815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(543,0)</c:v>
                </c:pt>
              </c:strCache>
            </c:strRef>
          </c:tx>
          <c:spPr>
            <a:ln w="25295">
              <a:solidFill>
                <a:srgbClr val="FFFFFF"/>
              </a:solidFill>
            </a:ln>
          </c:spPr>
          <c:explosion val="1"/>
          <c:dPt>
            <c:idx val="0"/>
            <c:bubble3D val="0"/>
            <c:spPr>
              <a:solidFill>
                <a:srgbClr val="7030A0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8BF-461C-AE60-1640C4908CD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8BF-461C-AE60-1640C4908CDF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8BF-461C-AE60-1640C4908CD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8BF-461C-AE60-1640C4908CDF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8BF-461C-AE60-1640C4908CD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 w="25295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8BF-461C-AE60-1640C4908CDF}"/>
              </c:ext>
            </c:extLst>
          </c:dPt>
          <c:dLbls>
            <c:dLbl>
              <c:idx val="0"/>
              <c:layout>
                <c:manualLayout>
                  <c:x val="-0.26625619767536374"/>
                  <c:y val="1.0945308548458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8BF-461C-AE60-1640C4908CD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8826209101415315E-2"/>
                  <c:y val="-4.6922985704570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8BF-461C-AE60-1640C4908CDF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9.0470104092539253E-3"/>
                  <c:y val="7.30837214947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2,0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8BF-461C-AE60-1640C4908CD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28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482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</c:v>
                </c:pt>
                <c:pt idx="3">
                  <c:v>Доходы от продажи материальных и нематериальных активов</c:v>
                </c:pt>
                <c:pt idx="4">
                  <c:v>Административные платежи, штрафы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251.9</c:v>
                </c:pt>
                <c:pt idx="1">
                  <c:v>65.7</c:v>
                </c:pt>
                <c:pt idx="2">
                  <c:v>83.3</c:v>
                </c:pt>
                <c:pt idx="3">
                  <c:v>105.4</c:v>
                </c:pt>
                <c:pt idx="4">
                  <c:v>29.9</c:v>
                </c:pt>
                <c:pt idx="5">
                  <c:v>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8BF-461C-AE60-1640C4908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58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0070C0"/>
                </a:solidFill>
              </a:rPr>
              <a:t>Факт </a:t>
            </a:r>
            <a:r>
              <a:rPr lang="en-US" dirty="0" smtClean="0">
                <a:solidFill>
                  <a:srgbClr val="0070C0"/>
                </a:solidFill>
              </a:rPr>
              <a:t>20</a:t>
            </a:r>
            <a:r>
              <a:rPr lang="ru-RU" dirty="0" smtClean="0">
                <a:solidFill>
                  <a:srgbClr val="0070C0"/>
                </a:solidFill>
              </a:rPr>
              <a:t>24 (451,6)</a:t>
            </a:r>
            <a:endParaRPr lang="en-US" dirty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28635630594143241"/>
          <c:y val="6.7543733641857354E-2"/>
        </c:manualLayout>
      </c:layout>
      <c:overlay val="0"/>
      <c:spPr>
        <a:noFill/>
        <a:ln w="2535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981985779648848"/>
          <c:y val="0.22428760564242156"/>
          <c:w val="0.6607568268522549"/>
          <c:h val="0.7338938302917757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5366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030A0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2B0-4B90-B780-B2E9A67D0C93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B0-4B90-B780-B2E9A67D0C93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2B0-4B90-B780-B2E9A67D0C93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2B0-4B90-B780-B2E9A67D0C93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2B0-4B90-B780-B2E9A67D0C93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 w="25366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2B0-4B90-B780-B2E9A67D0C93}"/>
              </c:ext>
            </c:extLst>
          </c:dPt>
          <c:dLbls>
            <c:dLbl>
              <c:idx val="0"/>
              <c:layout>
                <c:manualLayout>
                  <c:x val="-0.24361535254237912"/>
                  <c:y val="-2.4945931313834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2B0-4B90-B780-B2E9A67D0C9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7246914668709163E-2"/>
                  <c:y val="2.4089349699252895E-2"/>
                </c:manualLayout>
              </c:layout>
              <c:spPr>
                <a:noFill/>
                <a:ln w="25352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2B0-4B90-B780-B2E9A67D0C93}"/>
                </c:ext>
                <c:ext xmlns:c15="http://schemas.microsoft.com/office/drawing/2012/chart" uri="{CE6537A1-D6FC-4f65-9D91-7224C49458BB}">
                  <c15:layout>
                    <c:manualLayout>
                      <c:w val="0.14890890673014578"/>
                      <c:h val="7.5273352559455151E-2"/>
                    </c:manualLayout>
                  </c15:layout>
                </c:ext>
              </c:extLst>
            </c:dLbl>
            <c:dLbl>
              <c:idx val="9"/>
              <c:layout>
                <c:manualLayout>
                  <c:x val="9.7791840733275678E-3"/>
                  <c:y val="1.39532994023918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2B0-4B90-B780-B2E9A67D0C9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52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</c:v>
                </c:pt>
                <c:pt idx="3">
                  <c:v>Доходы от продажи материальных и нематериальных активов</c:v>
                </c:pt>
                <c:pt idx="4">
                  <c:v>Административные платежи, штрафы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219.9</c:v>
                </c:pt>
                <c:pt idx="1">
                  <c:v>58.9</c:v>
                </c:pt>
                <c:pt idx="2">
                  <c:v>15.6</c:v>
                </c:pt>
                <c:pt idx="3">
                  <c:v>109.3</c:v>
                </c:pt>
                <c:pt idx="4">
                  <c:v>47.9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2B0-4B90-B780-B2E9A67D0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60" b="1" i="0" u="none" strike="noStrike" baseline="0">
                <a:solidFill>
                  <a:srgbClr val="0066CC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План </a:t>
            </a:r>
            <a:r>
              <a:rPr lang="ru-RU" dirty="0" smtClean="0"/>
              <a:t>2025 (532,7)</a:t>
            </a:r>
            <a:endParaRPr lang="ru-RU" dirty="0"/>
          </a:p>
        </c:rich>
      </c:tx>
      <c:layout>
        <c:manualLayout>
          <c:xMode val="edge"/>
          <c:yMode val="edge"/>
          <c:x val="0.22584104883981132"/>
          <c:y val="4.9205231865605527E-2"/>
        </c:manualLayout>
      </c:layout>
      <c:overlay val="0"/>
      <c:spPr>
        <a:noFill/>
        <a:ln w="2539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41995946686091"/>
          <c:y val="0.20164043938234136"/>
          <c:w val="0.78119389271272655"/>
          <c:h val="0.72602944174542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2025 (532,6)</c:v>
                </c:pt>
              </c:strCache>
            </c:strRef>
          </c:tx>
          <c:spPr>
            <a:ln w="25400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030A0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FB7-4633-A460-EE593A1581B2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FB7-4633-A460-EE593A1581B2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FB7-4633-A460-EE593A1581B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FB7-4633-A460-EE593A1581B2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FB7-4633-A460-EE593A1581B2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 w="25400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FB7-4633-A460-EE593A1581B2}"/>
              </c:ext>
            </c:extLst>
          </c:dPt>
          <c:dLbls>
            <c:dLbl>
              <c:idx val="0"/>
              <c:layout>
                <c:manualLayout>
                  <c:x val="-0.21496911727983731"/>
                  <c:y val="-1.2398818842614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FB7-4633-A460-EE593A1581B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9365472884323279E-2"/>
                  <c:y val="-4.3184303890305715E-3"/>
                </c:manualLayout>
              </c:layout>
              <c:spPr>
                <a:noFill/>
                <a:ln w="2539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FB7-4633-A460-EE593A1581B2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9.0470104092539253E-3"/>
                  <c:y val="7.308372149478843E-3"/>
                </c:manualLayout>
              </c:layout>
              <c:spPr>
                <a:noFill/>
                <a:ln w="2539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FB7-4633-A460-EE593A1581B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9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2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</c:v>
                </c:pt>
                <c:pt idx="3">
                  <c:v>Доходы от продажи материальных и нематериальных активов</c:v>
                </c:pt>
                <c:pt idx="4">
                  <c:v>Административные платежи, штрафы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249.4</c:v>
                </c:pt>
                <c:pt idx="1">
                  <c:v>66</c:v>
                </c:pt>
                <c:pt idx="2">
                  <c:v>82.5</c:v>
                </c:pt>
                <c:pt idx="3">
                  <c:v>103.6</c:v>
                </c:pt>
                <c:pt idx="4">
                  <c:v>24.4</c:v>
                </c:pt>
                <c:pt idx="5">
                  <c:v>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FB7-4633-A460-EE593A15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структура безвозмездных </a:t>
            </a:r>
            <a:r>
              <a:rPr 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поступлений, </a:t>
            </a:r>
            <a:r>
              <a:rPr lang="ru-RU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млн.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c:rich>
      </c:tx>
      <c:layout>
        <c:manualLayout>
          <c:xMode val="edge"/>
          <c:yMode val="edge"/>
          <c:x val="0.12926128981746829"/>
          <c:y val="1.41221311141239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083296160013518E-2"/>
          <c:y val="0.14447989551580179"/>
          <c:w val="0.9549167038399865"/>
          <c:h val="0.769045370501339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18.600000000000001</c:v>
                </c:pt>
                <c:pt idx="1">
                  <c:v>18.600000000000001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4C2-439A-AF8D-B8B3388B713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019607410232903E-2"/>
                  <c:y val="-1.3219493027237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9411764106476288E-2"/>
                  <c:y val="-1.7625990702983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4019607410232903E-2"/>
                  <c:y val="-2.2032488378729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4C2-439A-AF8D-B8B3388B7137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3"/>
              <c:layout>
                <c:manualLayout>
                  <c:x val="-1.9411764106476329E-2"/>
                  <c:y val="-2.86422348923487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827,1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4C2-439A-AF8D-B8B3388B713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723.6</c:v>
                </c:pt>
                <c:pt idx="1">
                  <c:v>715.7</c:v>
                </c:pt>
                <c:pt idx="2">
                  <c:v>884.5</c:v>
                </c:pt>
                <c:pt idx="3">
                  <c:v>827.1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4C2-439A-AF8D-B8B3388B713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196077498963157E-2"/>
                  <c:y val="-8.81299535149196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254901427978881E-2"/>
                  <c:y val="-1.3219493027237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784313392486849E-2"/>
                  <c:y val="-1.762599070298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176470088730115E-2"/>
                  <c:y val="-1.5422741865110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en-US" baseline="0" dirty="0" smtClean="0"/>
                      <a:t> 212,8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4C2-439A-AF8D-B8B3388B713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2284.1999999999998</c:v>
                </c:pt>
                <c:pt idx="1">
                  <c:v>2263.1999999999998</c:v>
                </c:pt>
                <c:pt idx="2">
                  <c:v>2222.8000000000002</c:v>
                </c:pt>
                <c:pt idx="3">
                  <c:v>2212.8000000000002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4C2-439A-AF8D-B8B3388B713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Трансферты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176470088730233E-2"/>
                  <c:y val="-1.3219493027237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423-402D-9CA5-A4F4F9E8844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411764106476329E-2"/>
                  <c:y val="-1.3219493027237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423-402D-9CA5-A4F4F9E8844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411764106476249E-2"/>
                  <c:y val="-1.5422741865111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C4C2-439A-AF8D-B8B3388B713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333332767227643E-2"/>
                  <c:y val="-1.762599070298384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C4C2-439A-AF8D-B8B3388B713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86.1</c:v>
                </c:pt>
                <c:pt idx="1">
                  <c:v>73.8</c:v>
                </c:pt>
                <c:pt idx="2">
                  <c:v>690.4</c:v>
                </c:pt>
                <c:pt idx="3">
                  <c:v>505.3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C4C2-439A-AF8D-B8B3388B713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9933FF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8.1999999999999993</c:v>
                </c:pt>
                <c:pt idx="1">
                  <c:v>8.1</c:v>
                </c:pt>
                <c:pt idx="2">
                  <c:v>3.1</c:v>
                </c:pt>
                <c:pt idx="3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2D-4EBC-B597-515512F43B8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Возврат остатков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
План 2024 (3 107,6)</c:v>
                </c:pt>
                <c:pt idx="1">
                  <c:v>
Факт 2024 (3 066,3)</c:v>
                </c:pt>
                <c:pt idx="2">
                  <c:v>
План 2025 (3 798,9)</c:v>
                </c:pt>
                <c:pt idx="3">
                  <c:v>
Факт 2025 (3 546,9)</c:v>
                </c:pt>
              </c:strCache>
            </c:strRef>
          </c:cat>
          <c:val>
            <c:numRef>
              <c:f>Лист1!$G$2:$G$5</c:f>
              <c:numCache>
                <c:formatCode>#,##0.0</c:formatCode>
                <c:ptCount val="4"/>
                <c:pt idx="0">
                  <c:v>-13.100000000000001</c:v>
                </c:pt>
                <c:pt idx="1">
                  <c:v>-13.100000000000001</c:v>
                </c:pt>
                <c:pt idx="2">
                  <c:v>-1.9</c:v>
                </c:pt>
                <c:pt idx="3">
                  <c:v>-1.4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52D-4EBC-B597-515512F43B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930192"/>
        <c:axId val="194430936"/>
        <c:axId val="0"/>
      </c:bar3DChart>
      <c:catAx>
        <c:axId val="15793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30936"/>
        <c:crosses val="autoZero"/>
        <c:auto val="1"/>
        <c:lblAlgn val="ctr"/>
        <c:lblOffset val="100"/>
        <c:noMultiLvlLbl val="0"/>
      </c:catAx>
      <c:valAx>
        <c:axId val="194430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93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392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ru-RU" sz="2392" dirty="0" smtClean="0"/>
              <a:t>Расходы бюджета городского округа Клин                                      </a:t>
            </a:r>
          </a:p>
          <a:p>
            <a:pPr>
              <a:defRPr sz="2392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ru-RU" sz="2392" dirty="0" smtClean="0"/>
              <a:t>     </a:t>
            </a:r>
            <a:r>
              <a:rPr lang="en-US" sz="2392" dirty="0" smtClean="0"/>
              <a:t> </a:t>
            </a:r>
            <a:r>
              <a:rPr lang="ru-RU" sz="2392" dirty="0" smtClean="0"/>
              <a:t>за</a:t>
            </a:r>
            <a:r>
              <a:rPr lang="ru-RU" sz="2392" baseline="0" dirty="0" smtClean="0"/>
              <a:t> 2024-2025 годы в разрезе источников поступления</a:t>
            </a:r>
            <a:r>
              <a:rPr lang="ru-RU" sz="2392" dirty="0" smtClean="0"/>
              <a:t>, млн. руб.</a:t>
            </a:r>
            <a:endParaRPr lang="ru-RU" sz="2392" dirty="0"/>
          </a:p>
        </c:rich>
      </c:tx>
      <c:layout>
        <c:manualLayout>
          <c:xMode val="edge"/>
          <c:yMode val="edge"/>
          <c:x val="0.23109616984135656"/>
          <c:y val="0"/>
        </c:manualLayout>
      </c:layout>
      <c:overlay val="0"/>
      <c:spPr>
        <a:noFill/>
        <a:ln w="30463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5197615811942055E-2"/>
          <c:y val="0.26639485079255892"/>
          <c:w val="0.7960051089744099"/>
          <c:h val="0.646715701713756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5B9BD5">
                <a:alpha val="85000"/>
              </a:srgbClr>
            </a:solidFill>
            <a:ln w="30463">
              <a:noFill/>
            </a:ln>
          </c:spPr>
          <c:invertIfNegative val="0"/>
          <c:dLbls>
            <c:spPr>
              <a:solidFill>
                <a:schemeClr val="tx2"/>
              </a:solidFill>
              <a:ln w="30463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2024 год 
(План  8 297,8)</c:v>
                </c:pt>
                <c:pt idx="1">
                  <c:v>2024 год
 (Испонено 7 964,9)</c:v>
                </c:pt>
                <c:pt idx="2">
                  <c:v>2025 год 
(План  9 411,5)</c:v>
                </c:pt>
                <c:pt idx="3">
                  <c:v>2025 год
 (Испонено 8 915,5)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5204.3999999999996</c:v>
                </c:pt>
                <c:pt idx="1">
                  <c:v>4907.3999999999996</c:v>
                </c:pt>
                <c:pt idx="2">
                  <c:v>5615.2</c:v>
                </c:pt>
                <c:pt idx="3">
                  <c:v>5418.5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F4-4984-819B-80F71E0DC5E3}"/>
            </c:ext>
          </c:extLst>
        </c:ser>
        <c:ser>
          <c:idx val="1"/>
          <c:order val="1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ED7D31"/>
            </a:solidFill>
            <a:ln w="30463">
              <a:noFill/>
            </a:ln>
          </c:spPr>
          <c:invertIfNegative val="0"/>
          <c:dLbls>
            <c:delete val="1"/>
          </c:dLbls>
          <c:cat>
            <c:strRef>
              <c:f>Лист1!$A$2:$A$5</c:f>
              <c:strCache>
                <c:ptCount val="4"/>
                <c:pt idx="0">
                  <c:v>2024 год 
(План  8 297,8)</c:v>
                </c:pt>
                <c:pt idx="1">
                  <c:v>2024 год
 (Испонено 7 964,9)</c:v>
                </c:pt>
                <c:pt idx="2">
                  <c:v>2025 год 
(План  9 411,5)</c:v>
                </c:pt>
                <c:pt idx="3">
                  <c:v>2025 год
 (Испонено 8 915,5)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FF4-4984-819B-80F71E0DC5E3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средства областного и федерального бюджета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30463">
              <a:noFill/>
            </a:ln>
          </c:spPr>
          <c:invertIfNegative val="0"/>
          <c:dLbls>
            <c:spPr>
              <a:solidFill>
                <a:schemeClr val="tx1">
                  <a:lumMod val="50000"/>
                  <a:lumOff val="50000"/>
                </a:schemeClr>
              </a:solidFill>
              <a:ln w="30463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2024 год 
(План  8 297,8)</c:v>
                </c:pt>
                <c:pt idx="1">
                  <c:v>2024 год
 (Испонено 7 964,9)</c:v>
                </c:pt>
                <c:pt idx="2">
                  <c:v>2025 год 
(План  9 411,5)</c:v>
                </c:pt>
                <c:pt idx="3">
                  <c:v>2025 год
 (Испонено 8 915,5)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3093.4</c:v>
                </c:pt>
                <c:pt idx="1">
                  <c:v>3057.5</c:v>
                </c:pt>
                <c:pt idx="2">
                  <c:v>3796.3</c:v>
                </c:pt>
                <c:pt idx="3">
                  <c:v>3497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FF4-4984-819B-80F71E0DC5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21018224"/>
        <c:axId val="221017440"/>
        <c:axId val="0"/>
      </c:bar3DChart>
      <c:catAx>
        <c:axId val="221018224"/>
        <c:scaling>
          <c:orientation val="minMax"/>
        </c:scaling>
        <c:delete val="0"/>
        <c:axPos val="b"/>
        <c:majorGridlines>
          <c:spPr>
            <a:ln w="1142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142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1017440"/>
        <c:crosses val="autoZero"/>
        <c:auto val="1"/>
        <c:lblAlgn val="ctr"/>
        <c:lblOffset val="100"/>
        <c:noMultiLvlLbl val="0"/>
      </c:catAx>
      <c:valAx>
        <c:axId val="2210174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21018224"/>
        <c:crosses val="autoZero"/>
        <c:crossBetween val="between"/>
      </c:valAx>
      <c:spPr>
        <a:noFill/>
        <a:ln w="25381">
          <a:noFill/>
        </a:ln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16376659374672475"/>
          <c:y val="0.2148936132983377"/>
          <c:w val="0.82998369893652846"/>
          <c:h val="5.2041644794400682E-2"/>
        </c:manualLayout>
      </c:layout>
      <c:overlay val="0"/>
      <c:spPr>
        <a:noFill/>
        <a:ln w="30463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36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70438068567618E-2"/>
          <c:y val="6.5008532349297918E-2"/>
          <c:w val="0.36484755956121445"/>
          <c:h val="0.749424819753178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2025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FF-4FAF-A360-82FF3E8B0460}"/>
              </c:ext>
            </c:extLst>
          </c:dPt>
          <c:dPt>
            <c:idx val="1"/>
            <c:bubble3D val="0"/>
            <c:spPr>
              <a:solidFill>
                <a:srgbClr val="E836A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FF-4FAF-A360-82FF3E8B046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DFF-4FAF-A360-82FF3E8B046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DFF-4FAF-A360-82FF3E8B0460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DFF-4FAF-A360-82FF3E8B046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DFF-4FAF-A360-82FF3E8B0460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DFF-4FAF-A360-82FF3E8B046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DFF-4FAF-A360-82FF3E8B046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DFF-4FAF-A360-82FF3E8B046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DFF-4FAF-A360-82FF3E8B046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DDFF-4FAF-A360-82FF3E8B0460}"/>
              </c:ext>
            </c:extLst>
          </c:dPt>
          <c:dLbls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DDFF-4FAF-A360-82FF3E8B0460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 smtClean="0"/>
                      <a:t>0,1%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DDFF-4FAF-A360-82FF3E8B0460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DDFF-4FAF-A360-82FF3E8B0460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 w="264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45" b="1" i="0" u="none" strike="noStrike" kern="1200" baseline="0">
                    <a:solidFill>
                      <a:schemeClr val="tx1"/>
                    </a:solidFill>
                    <a:latin typeface="Calibri Light"/>
                    <a:ea typeface="Calibri Light"/>
                    <a:cs typeface="Calibri Ligh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6608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Sheet1!$B$1:$L$1</c:f>
              <c:strCache>
                <c:ptCount val="11"/>
                <c:pt idx="0">
                  <c:v>образование (3 795,7 млн. руб.)</c:v>
                </c:pt>
                <c:pt idx="1">
                  <c:v>жилищно-коммунальное хозяйство (2 203,4 млн. руб. )</c:v>
                </c:pt>
                <c:pt idx="2">
                  <c:v>общегосударственные вопросы (856,3 млн. руб.)</c:v>
                </c:pt>
                <c:pt idx="3">
                  <c:v>национальная экономика (718,7 млн. руб.)</c:v>
                </c:pt>
                <c:pt idx="4">
                  <c:v>физическая культура и спорт (427,9 млн. руб.)</c:v>
                </c:pt>
                <c:pt idx="5">
                  <c:v>культура, кинематография (390,9 млн. руб.)</c:v>
                </c:pt>
                <c:pt idx="6">
                  <c:v>социальная политика (354,2 млн. руб.)</c:v>
                </c:pt>
                <c:pt idx="7">
                  <c:v>национальная безопасность и правоохранительная деятельность (159,2 млн. руб.)</c:v>
                </c:pt>
                <c:pt idx="8">
                  <c:v>охрана окружающей среды (9,1 млн. руб.)</c:v>
                </c:pt>
                <c:pt idx="9">
                  <c:v>обслуживание государственного (муниципального) долга (0,0 млн. руб.)</c:v>
                </c:pt>
                <c:pt idx="10">
                  <c:v>национальная оборона (0,0 млн. руб.)</c:v>
                </c:pt>
              </c:strCache>
            </c:strRef>
          </c:cat>
          <c:val>
            <c:numRef>
              <c:f>Sheet1!$B$2:$L$2</c:f>
              <c:numCache>
                <c:formatCode>0.00%</c:formatCode>
                <c:ptCount val="11"/>
                <c:pt idx="0">
                  <c:v>0.42599999999999999</c:v>
                </c:pt>
                <c:pt idx="1">
                  <c:v>0.247</c:v>
                </c:pt>
                <c:pt idx="2">
                  <c:v>9.6000000000000002E-2</c:v>
                </c:pt>
                <c:pt idx="3">
                  <c:v>8.1000000000000003E-2</c:v>
                </c:pt>
                <c:pt idx="4">
                  <c:v>4.8000000000000001E-2</c:v>
                </c:pt>
                <c:pt idx="5">
                  <c:v>4.3999999999999997E-2</c:v>
                </c:pt>
                <c:pt idx="6">
                  <c:v>0.04</c:v>
                </c:pt>
                <c:pt idx="7">
                  <c:v>1.7999999999999999E-2</c:v>
                </c:pt>
                <c:pt idx="8">
                  <c:v>1E-3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DDFF-4FAF-A360-82FF3E8B04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6"/>
      </c:pieChart>
      <c:spPr>
        <a:noFill/>
        <a:ln w="25989">
          <a:noFill/>
        </a:ln>
      </c:spPr>
    </c:plotArea>
    <c:legend>
      <c:legendPos val="r"/>
      <c:layout>
        <c:manualLayout>
          <c:xMode val="edge"/>
          <c:yMode val="edge"/>
          <c:x val="0.53032786885245897"/>
          <c:y val="3.9630118890356669E-3"/>
          <c:w val="0.46967213114754097"/>
          <c:h val="0.88639365918097746"/>
        </c:manualLayout>
      </c:layout>
      <c:overlay val="0"/>
      <c:spPr>
        <a:noFill/>
        <a:ln w="2643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56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Calibri Light"/>
              <a:cs typeface="Calibri Light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45" b="1" i="0" u="none" strike="noStrike" baseline="0">
          <a:solidFill>
            <a:schemeClr val="tx1"/>
          </a:solidFill>
          <a:latin typeface="Calibri Light"/>
          <a:ea typeface="Calibri Light"/>
          <a:cs typeface="Calibri Light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промышленного производства, млн.руб.</a:t>
            </a:r>
          </a:p>
        </c:rich>
      </c:tx>
      <c:layout>
        <c:manualLayout>
          <c:xMode val="edge"/>
          <c:yMode val="edge"/>
          <c:x val="0.24285640989805202"/>
          <c:y val="4.2630749911122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gapDepth val="93"/>
        <c:shape val="cylinder"/>
        <c:axId val="192928160"/>
        <c:axId val="192926200"/>
        <c:axId val="0"/>
      </c:bar3DChart>
      <c:catAx>
        <c:axId val="19292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926200"/>
        <c:crosses val="autoZero"/>
        <c:auto val="1"/>
        <c:lblAlgn val="ctr"/>
        <c:lblOffset val="100"/>
        <c:noMultiLvlLbl val="0"/>
      </c:catAx>
      <c:valAx>
        <c:axId val="192926200"/>
        <c:scaling>
          <c:orientation val="minMax"/>
          <c:min val="45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2928160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69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2024 год (57,5% - 4 585,5 млн. руб.)</a:t>
            </a:r>
            <a:endParaRPr lang="ru-RU" dirty="0"/>
          </a:p>
        </c:rich>
      </c:tx>
      <c:layout>
        <c:manualLayout>
          <c:xMode val="edge"/>
          <c:yMode val="edge"/>
          <c:x val="7.5305972257585216E-2"/>
          <c:y val="4.8036138734442881E-2"/>
        </c:manualLayout>
      </c:layout>
      <c:overlay val="0"/>
      <c:spPr>
        <a:noFill/>
        <a:ln w="28241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0389733144058956E-2"/>
          <c:y val="0.14737089825383234"/>
          <c:w val="0.69974434008001141"/>
          <c:h val="0.7689484685364229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explosion val="24"/>
          <c:dPt>
            <c:idx val="0"/>
            <c:bubble3D val="0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069-41EC-8DA6-6D2024FDE1CC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7069-41EC-8DA6-6D2024FDE1CC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7069-41EC-8DA6-6D2024FDE1CC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7069-41EC-8DA6-6D2024FDE1CC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7069-41EC-8DA6-6D2024FDE1CC}"/>
              </c:ext>
            </c:extLst>
          </c:dPt>
          <c:dLbls>
            <c:dLbl>
              <c:idx val="0"/>
              <c:layout>
                <c:manualLayout>
                  <c:x val="-0.11909488226420019"/>
                  <c:y val="-0.234657336480922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069-41EC-8DA6-6D2024FDE1C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24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57" b="1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культура, кинематография </c:v>
                </c:pt>
                <c:pt idx="2">
                  <c:v>социальная политика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0.437</c:v>
                </c:pt>
                <c:pt idx="1">
                  <c:v>5.0999999999999997E-2</c:v>
                </c:pt>
                <c:pt idx="2">
                  <c:v>2.1000000000000001E-2</c:v>
                </c:pt>
                <c:pt idx="3">
                  <c:v>6.6000000000000003E-2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069-41EC-8DA6-6D2024FDE1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культура, кинематография </c:v>
                </c:pt>
                <c:pt idx="2">
                  <c:v>социальная политика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933-4602-9B04-BF5D8D0D2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4766">
          <a:noFill/>
        </a:ln>
      </c:spPr>
    </c:plotArea>
    <c:legend>
      <c:legendPos val="r"/>
      <c:layout>
        <c:manualLayout>
          <c:xMode val="edge"/>
          <c:yMode val="edge"/>
          <c:x val="0.67045147162754615"/>
          <c:y val="0.32517348704407129"/>
          <c:w val="0.32954859299720746"/>
          <c:h val="0.37954869892622101"/>
        </c:manualLayout>
      </c:layout>
      <c:overlay val="1"/>
      <c:txPr>
        <a:bodyPr/>
        <a:lstStyle/>
        <a:p>
          <a:pPr>
            <a:defRPr sz="1365" b="1"/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19" b="1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2025 год (55,8% - 4 968,7 млн. руб.)</a:t>
            </a:r>
            <a:endParaRPr lang="ru-RU" dirty="0"/>
          </a:p>
        </c:rich>
      </c:tx>
      <c:layout>
        <c:manualLayout>
          <c:xMode val="edge"/>
          <c:yMode val="edge"/>
          <c:x val="6.2039570092618672E-2"/>
          <c:y val="4.0989689636838536E-2"/>
        </c:manualLayout>
      </c:layout>
      <c:overlay val="0"/>
      <c:spPr>
        <a:noFill/>
        <a:ln w="2891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994252662429637"/>
          <c:y val="0.11294458521479084"/>
          <c:w val="0.72853654241360688"/>
          <c:h val="0.8818351007985695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explosion val="24"/>
          <c:dPt>
            <c:idx val="0"/>
            <c:bubble3D val="0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B30-467C-9E35-1C7D8042EDAC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CB30-467C-9E35-1C7D8042EDAC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B30-467C-9E35-1C7D8042EDAC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CB30-467C-9E35-1C7D8042EDAC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CB30-467C-9E35-1C7D8042EDAC}"/>
              </c:ext>
            </c:extLst>
          </c:dPt>
          <c:dLbls>
            <c:dLbl>
              <c:idx val="0"/>
              <c:layout>
                <c:manualLayout>
                  <c:x val="-0.11909488226420019"/>
                  <c:y val="-0.234657336480922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B30-467C-9E35-1C7D8042EDA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9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94" b="1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образование</c:v>
                </c:pt>
                <c:pt idx="1">
                  <c:v>культура и кинематография </c:v>
                </c:pt>
                <c:pt idx="2">
                  <c:v>социальная политика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0.42599999999999999</c:v>
                </c:pt>
                <c:pt idx="1">
                  <c:v>4.3999999999999997E-2</c:v>
                </c:pt>
                <c:pt idx="2">
                  <c:v>0.04</c:v>
                </c:pt>
                <c:pt idx="3">
                  <c:v>4.8000000000000001E-2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B30-467C-9E35-1C7D8042E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5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overlay val="0"/>
    </c:title>
    <c:autoTitleDeleted val="0"/>
    <c:view3D>
      <c:rotX val="15"/>
      <c:hPercent val="100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1599495185053091E-2"/>
          <c:y val="7.9788786996090752E-2"/>
          <c:w val="0.62028551309135127"/>
          <c:h val="0.8118913749023428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C000"/>
            </a:solidFill>
            <a:ln w="25440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142,3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C31-4811-80ED-E541726FF2A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64,8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1C4-4CBF-B5FA-2CBB3D49D3D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40">
                <a:noFill/>
              </a:ln>
              <a:effectLst>
                <a:glow rad="127000">
                  <a:schemeClr val="accent4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Sheet1!$B$2:$C$2</c:f>
              <c:numCache>
                <c:formatCode>0.0</c:formatCode>
                <c:ptCount val="2"/>
                <c:pt idx="0">
                  <c:v>142.30000000000001</c:v>
                </c:pt>
                <c:pt idx="1">
                  <c:v>64.8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7A-49DE-A491-0B3E1BCF16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24508872"/>
        <c:axId val="224509264"/>
        <c:axId val="0"/>
      </c:bar3DChart>
      <c:catAx>
        <c:axId val="224508872"/>
        <c:scaling>
          <c:orientation val="minMax"/>
        </c:scaling>
        <c:delete val="0"/>
        <c:axPos val="b"/>
        <c:majorGridlines>
          <c:spPr>
            <a:ln w="954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4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4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4509264"/>
        <c:crosses val="autoZero"/>
        <c:auto val="1"/>
        <c:lblAlgn val="ctr"/>
        <c:lblOffset val="100"/>
        <c:noMultiLvlLbl val="0"/>
      </c:catAx>
      <c:valAx>
        <c:axId val="224509264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224508872"/>
        <c:crosses val="autoZero"/>
        <c:crossBetween val="between"/>
      </c:valAx>
      <c:spPr>
        <a:solidFill>
          <a:schemeClr val="accent6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5"/>
      <c:rotY val="243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9189934273031699"/>
          <c:y val="1.4411501297046912E-2"/>
          <c:w val="0.39292433132542298"/>
          <c:h val="0.854859481669892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МУНИЦИПАЛЬНЫХ ПРОГРАММ В ОБШЕМ ОБЪЕМЕ РАСХОДОВ</c:v>
                </c:pt>
              </c:strCache>
            </c:strRef>
          </c:tx>
          <c:spPr>
            <a:ln>
              <a:noFill/>
            </a:ln>
          </c:spPr>
          <c:explosion val="35"/>
          <c:dPt>
            <c:idx val="0"/>
            <c:bubble3D val="0"/>
            <c:spPr>
              <a:solidFill>
                <a:srgbClr val="FFFF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3BB-499E-B229-49726B68CCA2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3BB-499E-B229-49726B68CCA2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3BB-499E-B229-49726B68CCA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3BB-499E-B229-49726B68CCA2}"/>
              </c:ext>
            </c:extLst>
          </c:dPt>
          <c:dPt>
            <c:idx val="4"/>
            <c:bubble3D val="0"/>
            <c:spPr>
              <a:solidFill>
                <a:srgbClr val="FF99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3BB-499E-B229-49726B68CCA2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3BB-499E-B229-49726B68CCA2}"/>
              </c:ext>
            </c:extLst>
          </c:dPt>
          <c:dPt>
            <c:idx val="6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3BB-499E-B229-49726B68CCA2}"/>
              </c:ext>
            </c:extLst>
          </c:dPt>
          <c:dPt>
            <c:idx val="7"/>
            <c:bubble3D val="0"/>
            <c:spPr>
              <a:solidFill>
                <a:srgbClr val="33CC33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3BB-499E-B229-49726B68CCA2}"/>
              </c:ext>
            </c:extLst>
          </c:dPt>
          <c:dPt>
            <c:idx val="8"/>
            <c:bubble3D val="0"/>
            <c:spPr>
              <a:solidFill>
                <a:srgbClr val="C000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3BB-499E-B229-49726B68CCA2}"/>
              </c:ext>
            </c:extLst>
          </c:dPt>
          <c:dPt>
            <c:idx val="9"/>
            <c:bubble3D val="0"/>
            <c:spPr>
              <a:solidFill>
                <a:srgbClr val="9933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3BB-499E-B229-49726B68CCA2}"/>
              </c:ext>
            </c:extLst>
          </c:dPt>
          <c:dPt>
            <c:idx val="10"/>
            <c:bubble3D val="0"/>
            <c:spPr>
              <a:solidFill>
                <a:srgbClr val="996633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3BB-499E-B229-49726B68CCA2}"/>
              </c:ext>
            </c:extLst>
          </c:dPt>
          <c:dPt>
            <c:idx val="11"/>
            <c:bubble3D val="0"/>
            <c:spPr>
              <a:solidFill>
                <a:srgbClr val="92D05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3BB-499E-B229-49726B68CCA2}"/>
              </c:ext>
            </c:extLst>
          </c:dPt>
          <c:dPt>
            <c:idx val="12"/>
            <c:bubble3D val="0"/>
            <c:spPr>
              <a:solidFill>
                <a:schemeClr val="bg1">
                  <a:lumMod val="50000"/>
                </a:schemeClr>
              </a:solidFill>
              <a:ln w="2537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3BB-499E-B229-49726B68CCA2}"/>
              </c:ext>
            </c:extLst>
          </c:dPt>
          <c:dPt>
            <c:idx val="13"/>
            <c:bubble3D val="0"/>
            <c:spPr>
              <a:solidFill>
                <a:srgbClr val="48C3DC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53BB-499E-B229-49726B68CCA2}"/>
              </c:ext>
            </c:extLst>
          </c:dPt>
          <c:dPt>
            <c:idx val="14"/>
            <c:bubble3D val="0"/>
            <c:spPr>
              <a:solidFill>
                <a:srgbClr val="FF3399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53BB-499E-B229-49726B68CCA2}"/>
              </c:ext>
            </c:extLst>
          </c:dPt>
          <c:dPt>
            <c:idx val="15"/>
            <c:bubble3D val="0"/>
            <c:spPr>
              <a:solidFill>
                <a:srgbClr val="4F1FFD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53BB-499E-B229-49726B68CCA2}"/>
              </c:ext>
            </c:extLst>
          </c:dPt>
          <c:dLbls>
            <c:dLbl>
              <c:idx val="6"/>
              <c:layout>
                <c:manualLayout>
                  <c:x val="1.6320144156918934E-2"/>
                  <c:y val="9.818891853212892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3BB-499E-B229-49726B68CCA2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4866507201994048E-3"/>
                  <c:y val="-2.5450933376694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D32-41C0-827D-25AEA7A8BCC4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6.3076157235862134E-3"/>
                  <c:y val="-7.6748949177160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ED32-41C0-827D-25AEA7A8BC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7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13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Лист1!$A$2:$A$19</c:f>
              <c:strCache>
                <c:ptCount val="18"/>
                <c:pt idx="0">
                  <c:v>Образование</c:v>
                </c:pt>
                <c:pt idx="1">
                  <c:v>Формирование современной комфортной городской среды </c:v>
                </c:pt>
                <c:pt idx="2">
                  <c:v>Управление имуществом и муниципальными финансами </c:v>
                </c:pt>
                <c:pt idx="3">
                  <c:v>Культура и туризм</c:v>
                </c:pt>
                <c:pt idx="4">
                  <c:v>Спорт </c:v>
                </c:pt>
                <c:pt idx="5">
                  <c:v>Развитие и функционирование дорожно-транспортного комплекса </c:v>
                </c:pt>
                <c:pt idx="6">
                  <c:v>Переселение граждан из аварийного жилищного фонда</c:v>
                </c:pt>
                <c:pt idx="7">
                  <c:v>Безопасность и обеспечение безопасности жизнедеятельности населения </c:v>
                </c:pt>
                <c:pt idx="8">
                  <c:v>Цифровое муниципальное образование </c:v>
                </c:pt>
                <c:pt idx="9">
                  <c:v>Жилище </c:v>
                </c:pt>
                <c:pt idx="10">
                  <c:v>Развитие инженерной инфраструктуры,  энергоэффективности и отрасли обращения с отходами</c:v>
                </c:pt>
                <c:pt idx="11">
                  <c:v>Развитие институтов гражданского общества, повышение эффективности местного самоуправления иреализация молодежной политики</c:v>
                </c:pt>
                <c:pt idx="12">
                  <c:v>Социальная защита населения </c:v>
                </c:pt>
                <c:pt idx="13">
                  <c:v>Развитие сельского хозяйства </c:v>
                </c:pt>
                <c:pt idx="14">
                  <c:v>Экология и окружающая среда </c:v>
                </c:pt>
                <c:pt idx="15">
                  <c:v>Предпринимательство  </c:v>
                </c:pt>
                <c:pt idx="16">
                  <c:v>Строительство  и капитальный ремонт объектов социальной инфраструктуры</c:v>
                </c:pt>
                <c:pt idx="17">
                  <c:v>Архитектура и градостроительство</c:v>
                </c:pt>
              </c:strCache>
            </c:strRef>
          </c:cat>
          <c:val>
            <c:numRef>
              <c:f>Лист1!$B$2:$B$19</c:f>
              <c:numCache>
                <c:formatCode>0.0%</c:formatCode>
                <c:ptCount val="18"/>
                <c:pt idx="0">
                  <c:v>0.40899999999999997</c:v>
                </c:pt>
                <c:pt idx="1">
                  <c:v>0.17299999999999999</c:v>
                </c:pt>
                <c:pt idx="2">
                  <c:v>7.8E-2</c:v>
                </c:pt>
                <c:pt idx="3">
                  <c:v>7.0000000000000007E-2</c:v>
                </c:pt>
                <c:pt idx="4">
                  <c:v>6.6000000000000003E-2</c:v>
                </c:pt>
                <c:pt idx="5">
                  <c:v>6.4000000000000001E-2</c:v>
                </c:pt>
                <c:pt idx="6">
                  <c:v>4.9000000000000002E-2</c:v>
                </c:pt>
                <c:pt idx="7">
                  <c:v>2.5000000000000001E-2</c:v>
                </c:pt>
                <c:pt idx="8">
                  <c:v>1.6E-2</c:v>
                </c:pt>
                <c:pt idx="9">
                  <c:v>1.0999999999999999E-2</c:v>
                </c:pt>
                <c:pt idx="10">
                  <c:v>8.0000000000000002E-3</c:v>
                </c:pt>
                <c:pt idx="11">
                  <c:v>8.0000000000000002E-3</c:v>
                </c:pt>
                <c:pt idx="12">
                  <c:v>6.0000000000000001E-3</c:v>
                </c:pt>
                <c:pt idx="13">
                  <c:v>6.0000000000000001E-3</c:v>
                </c:pt>
                <c:pt idx="14">
                  <c:v>1E-3</c:v>
                </c:pt>
                <c:pt idx="15">
                  <c:v>1E-3</c:v>
                </c:pt>
                <c:pt idx="16">
                  <c:v>1E-3</c:v>
                </c:pt>
                <c:pt idx="17">
                  <c:v>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53BB-499E-B229-49726B68CCA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5395">
          <a:noFill/>
        </a:ln>
      </c:spPr>
    </c:plotArea>
    <c:legend>
      <c:legendPos val="b"/>
      <c:layout>
        <c:manualLayout>
          <c:xMode val="edge"/>
          <c:yMode val="edge"/>
          <c:x val="2.4412838278976313E-2"/>
          <c:y val="0"/>
          <c:w val="0.45055309680211181"/>
          <c:h val="0.97646022038423597"/>
        </c:manualLayout>
      </c:layout>
      <c:overlay val="0"/>
      <c:spPr>
        <a:noFill/>
        <a:ln w="2537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80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48191856196805"/>
          <c:y val="2.4089967992434484E-3"/>
          <c:w val="0.68774614559239877"/>
          <c:h val="0.5694940283853399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plosion val="3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0D-4BE3-89CA-547104CD327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0D-4BE3-89CA-547104CD327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20D-4BE3-89CA-547104CD3270}"/>
              </c:ext>
            </c:extLst>
          </c:dPt>
          <c:cat>
            <c:strRef>
              <c:f>Лист1!$A$2:$A$3</c:f>
              <c:strCache>
                <c:ptCount val="2"/>
                <c:pt idx="0">
                  <c:v>95-100 % (14 программ)</c:v>
                </c:pt>
                <c:pt idx="1">
                  <c:v>менее 95% (4 программы)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14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20D-4BE3-89CA-547104CD3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8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431808813382471"/>
          <c:y val="0.61536250755633837"/>
          <c:w val="0.74044035899415905"/>
          <c:h val="0.3506650781965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5"/>
      <c:rotY val="243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9189934273031699"/>
          <c:y val="1.4411501297046912E-2"/>
          <c:w val="0.39292433132542298"/>
          <c:h val="0.854859481669892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МУНИЦИПАЛЬНЫХ ПРОГРАММ В ОБШЕМ ОБЪЕМЕ РАСХОДОВ</c:v>
                </c:pt>
              </c:strCache>
            </c:strRef>
          </c:tx>
          <c:spPr>
            <a:ln>
              <a:noFill/>
            </a:ln>
          </c:spPr>
          <c:explosion val="35"/>
          <c:dPt>
            <c:idx val="0"/>
            <c:bubble3D val="0"/>
            <c:spPr>
              <a:solidFill>
                <a:srgbClr val="FFFF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3BB-499E-B229-49726B68CCA2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3BB-499E-B229-49726B68CCA2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3BB-499E-B229-49726B68CCA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3BB-499E-B229-49726B68CCA2}"/>
              </c:ext>
            </c:extLst>
          </c:dPt>
          <c:dPt>
            <c:idx val="4"/>
            <c:bubble3D val="0"/>
            <c:spPr>
              <a:solidFill>
                <a:srgbClr val="FF99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3BB-499E-B229-49726B68CCA2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3BB-499E-B229-49726B68CCA2}"/>
              </c:ext>
            </c:extLst>
          </c:dPt>
          <c:dPt>
            <c:idx val="6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3BB-499E-B229-49726B68CCA2}"/>
              </c:ext>
            </c:extLst>
          </c:dPt>
          <c:dPt>
            <c:idx val="7"/>
            <c:bubble3D val="0"/>
            <c:spPr>
              <a:solidFill>
                <a:srgbClr val="33CC33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3BB-499E-B229-49726B68CCA2}"/>
              </c:ext>
            </c:extLst>
          </c:dPt>
          <c:dPt>
            <c:idx val="8"/>
            <c:bubble3D val="0"/>
            <c:spPr>
              <a:solidFill>
                <a:srgbClr val="C0000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3BB-499E-B229-49726B68CCA2}"/>
              </c:ext>
            </c:extLst>
          </c:dPt>
          <c:dPt>
            <c:idx val="9"/>
            <c:bubble3D val="0"/>
            <c:spPr>
              <a:solidFill>
                <a:srgbClr val="9933FF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3BB-499E-B229-49726B68CCA2}"/>
              </c:ext>
            </c:extLst>
          </c:dPt>
          <c:dPt>
            <c:idx val="10"/>
            <c:bubble3D val="0"/>
            <c:spPr>
              <a:solidFill>
                <a:srgbClr val="996633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3BB-499E-B229-49726B68CCA2}"/>
              </c:ext>
            </c:extLst>
          </c:dPt>
          <c:dPt>
            <c:idx val="11"/>
            <c:bubble3D val="0"/>
            <c:spPr>
              <a:solidFill>
                <a:srgbClr val="92D050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3BB-499E-B229-49726B68CCA2}"/>
              </c:ext>
            </c:extLst>
          </c:dPt>
          <c:dPt>
            <c:idx val="12"/>
            <c:bubble3D val="0"/>
            <c:spPr>
              <a:solidFill>
                <a:schemeClr val="bg1">
                  <a:lumMod val="50000"/>
                </a:schemeClr>
              </a:solidFill>
              <a:ln w="2537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3BB-499E-B229-49726B68CCA2}"/>
              </c:ext>
            </c:extLst>
          </c:dPt>
          <c:dPt>
            <c:idx val="13"/>
            <c:bubble3D val="0"/>
            <c:spPr>
              <a:solidFill>
                <a:srgbClr val="48C3DC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53BB-499E-B229-49726B68CCA2}"/>
              </c:ext>
            </c:extLst>
          </c:dPt>
          <c:dPt>
            <c:idx val="14"/>
            <c:bubble3D val="0"/>
            <c:spPr>
              <a:solidFill>
                <a:srgbClr val="FF3399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53BB-499E-B229-49726B68CCA2}"/>
              </c:ext>
            </c:extLst>
          </c:dPt>
          <c:dPt>
            <c:idx val="15"/>
            <c:bubble3D val="0"/>
            <c:spPr>
              <a:solidFill>
                <a:srgbClr val="4F1FFD"/>
              </a:solidFill>
              <a:ln w="2537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53BB-499E-B229-49726B68CCA2}"/>
              </c:ext>
            </c:extLst>
          </c:dPt>
          <c:dLbls>
            <c:dLbl>
              <c:idx val="6"/>
              <c:layout>
                <c:manualLayout>
                  <c:x val="1.6320144156918934E-2"/>
                  <c:y val="9.818891853212892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3BB-499E-B229-49726B68CCA2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D32-41C0-827D-25AEA7A8BCC4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ED32-41C0-827D-25AEA7A8BC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7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13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Лист1!$A$2:$A$19</c:f>
              <c:strCache>
                <c:ptCount val="18"/>
                <c:pt idx="0">
                  <c:v>Образование</c:v>
                </c:pt>
                <c:pt idx="1">
                  <c:v>Формирование современной комфортной городской среды </c:v>
                </c:pt>
                <c:pt idx="2">
                  <c:v>Управление имуществом и муниципальными финансами </c:v>
                </c:pt>
                <c:pt idx="3">
                  <c:v>Культура и туризм</c:v>
                </c:pt>
                <c:pt idx="4">
                  <c:v>Спорт </c:v>
                </c:pt>
                <c:pt idx="5">
                  <c:v>Развитие и функционирование дорожно-транспортного комплекса </c:v>
                </c:pt>
                <c:pt idx="6">
                  <c:v>Переселение граждан из аварийного жилищного фонда</c:v>
                </c:pt>
                <c:pt idx="7">
                  <c:v>Безопасность и обеспечение безопасности жизнедеятельности населения </c:v>
                </c:pt>
                <c:pt idx="8">
                  <c:v>Цифровое муниципальное образование </c:v>
                </c:pt>
                <c:pt idx="9">
                  <c:v>Жилище </c:v>
                </c:pt>
                <c:pt idx="10">
                  <c:v>Развитие инженерной инфраструктуры,  энергоэффективности и отрасли обращения с отходами</c:v>
                </c:pt>
                <c:pt idx="11">
                  <c:v>Развитие институтов гражданского общества, повышение эффективности местного самоуправления иреализация молодежной политики</c:v>
                </c:pt>
                <c:pt idx="12">
                  <c:v>Социальная защита населения </c:v>
                </c:pt>
                <c:pt idx="13">
                  <c:v>Развитие сельского хозяйства </c:v>
                </c:pt>
                <c:pt idx="14">
                  <c:v>Экология и окружающая среда </c:v>
                </c:pt>
                <c:pt idx="15">
                  <c:v>Предпринимательство  </c:v>
                </c:pt>
                <c:pt idx="16">
                  <c:v>Строительство  и капитальный ремонт объектов социальной инфраструктуры</c:v>
                </c:pt>
                <c:pt idx="17">
                  <c:v>Архитектура и градостроительство</c:v>
                </c:pt>
              </c:strCache>
            </c:strRef>
          </c:cat>
          <c:val>
            <c:numRef>
              <c:f>Лист1!$B$2:$B$19</c:f>
              <c:numCache>
                <c:formatCode>0.0%</c:formatCode>
                <c:ptCount val="18"/>
                <c:pt idx="0">
                  <c:v>0.40400000000000003</c:v>
                </c:pt>
                <c:pt idx="1">
                  <c:v>0.17100000000000001</c:v>
                </c:pt>
                <c:pt idx="2">
                  <c:v>8.5000000000000006E-2</c:v>
                </c:pt>
                <c:pt idx="3">
                  <c:v>6.3E-2</c:v>
                </c:pt>
                <c:pt idx="4">
                  <c:v>4.8000000000000001E-2</c:v>
                </c:pt>
                <c:pt idx="5">
                  <c:v>7.6999999999999999E-2</c:v>
                </c:pt>
                <c:pt idx="6">
                  <c:v>5.7000000000000002E-2</c:v>
                </c:pt>
                <c:pt idx="7">
                  <c:v>2.5000000000000001E-2</c:v>
                </c:pt>
                <c:pt idx="8">
                  <c:v>1.4999999999999999E-2</c:v>
                </c:pt>
                <c:pt idx="9">
                  <c:v>2E-3</c:v>
                </c:pt>
                <c:pt idx="10">
                  <c:v>0.03</c:v>
                </c:pt>
                <c:pt idx="11">
                  <c:v>7.0000000000000001E-3</c:v>
                </c:pt>
                <c:pt idx="12">
                  <c:v>5.0000000000000001E-3</c:v>
                </c:pt>
                <c:pt idx="13">
                  <c:v>6.0000000000000001E-3</c:v>
                </c:pt>
                <c:pt idx="14">
                  <c:v>2E-3</c:v>
                </c:pt>
                <c:pt idx="15">
                  <c:v>1E-3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53BB-499E-B229-49726B68CCA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5395">
          <a:noFill/>
        </a:ln>
      </c:spPr>
    </c:plotArea>
    <c:legend>
      <c:legendPos val="b"/>
      <c:layout>
        <c:manualLayout>
          <c:xMode val="edge"/>
          <c:yMode val="edge"/>
          <c:x val="2.4412838278976313E-2"/>
          <c:y val="0"/>
          <c:w val="0.45055309680211181"/>
          <c:h val="0.97646022038423597"/>
        </c:manualLayout>
      </c:layout>
      <c:overlay val="0"/>
      <c:spPr>
        <a:noFill/>
        <a:ln w="2537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80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48191856196805"/>
          <c:y val="2.4089967992434484E-3"/>
          <c:w val="0.68774614559239877"/>
          <c:h val="0.5694940283853399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plosion val="3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0D-4BE3-89CA-547104CD327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0D-4BE3-89CA-547104CD327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20D-4BE3-89CA-547104CD3270}"/>
              </c:ext>
            </c:extLst>
          </c:dPt>
          <c:cat>
            <c:strRef>
              <c:f>Лист1!$A$2:$A$3</c:f>
              <c:strCache>
                <c:ptCount val="2"/>
                <c:pt idx="0">
                  <c:v>95-100 % (11 программ)</c:v>
                </c:pt>
                <c:pt idx="1">
                  <c:v>менее 95% (6 программ)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11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20D-4BE3-89CA-547104CD3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8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7431808813382471"/>
          <c:y val="0.61536250755633837"/>
          <c:w val="0.74044035899415905"/>
          <c:h val="0.3506650781965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005774489719355E-2"/>
          <c:y val="0.19651020750727491"/>
          <c:w val="0.90120886127555511"/>
          <c:h val="0.551511484062803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explosion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ED-47E1-8C5B-3280B621D5C0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ED-47E1-8C5B-3280B621D5C0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ED-47E1-8C5B-3280B621D5C0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5000">
                    <a:schemeClr val="accent4">
                      <a:lumMod val="0"/>
                      <a:lumOff val="100000"/>
                    </a:schemeClr>
                  </a:gs>
                  <a:gs pos="100000">
                    <a:schemeClr val="accent4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CED-47E1-8C5B-3280B621D5C0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CED-47E1-8C5B-3280B621D5C0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CED-47E1-8C5B-3280B621D5C0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CED-47E1-8C5B-3280B621D5C0}"/>
              </c:ext>
            </c:extLst>
          </c:dPt>
          <c:dLbls>
            <c:dLbl>
              <c:idx val="2"/>
              <c:layout>
                <c:manualLayout>
                  <c:x val="-0.10785559602731429"/>
                  <c:y val="-0.135811768601198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CED-47E1-8C5B-3280B621D5C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896313429778318"/>
                  <c:y val="6.5516560440159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CED-47E1-8C5B-3280B621D5C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0885142255005266E-2"/>
                  <c:y val="-4.7329353213239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CED-47E1-8C5B-3280B621D5C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музеи</c:v>
                </c:pt>
                <c:pt idx="1">
                  <c:v>библиотеки</c:v>
                </c:pt>
                <c:pt idx="2">
                  <c:v>клубы и мероприятия</c:v>
                </c:pt>
                <c:pt idx="3">
                  <c:v>музыкальная школа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32</c:v>
                </c:pt>
                <c:pt idx="1">
                  <c:v>106.4</c:v>
                </c:pt>
                <c:pt idx="2">
                  <c:v>243.9</c:v>
                </c:pt>
                <c:pt idx="3">
                  <c:v>183.1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0CED-47E1-8C5B-3280B621D5C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179004455087051"/>
          <c:y val="0.2185850928686639"/>
          <c:w val="0.80183286379890895"/>
          <c:h val="0.718438583884733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Лист12!$B$13</c:f>
              <c:strCache>
                <c:ptCount val="1"/>
                <c:pt idx="0">
                  <c:v>Число посещений мероприятий организаций культуры, тыс.ед.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527777777777778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433-498D-8C69-F441CA713CA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788591029570646"/>
                  <c:y val="4.6296838922162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433-498D-8C69-F441CA713CA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2">
                        <a:lumMod val="9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Лист12!$C$12:$D$12</c:f>
              <c:strCache>
                <c:ptCount val="2"/>
                <c:pt idx="0">
                  <c:v>2025 г</c:v>
                </c:pt>
                <c:pt idx="1">
                  <c:v>2024 г</c:v>
                </c:pt>
              </c:strCache>
            </c:strRef>
          </c:cat>
          <c:val>
            <c:numRef>
              <c:f>Лист12!$C$13:$D$13</c:f>
              <c:numCache>
                <c:formatCode>General</c:formatCode>
                <c:ptCount val="2"/>
                <c:pt idx="0">
                  <c:v>1536.067</c:v>
                </c:pt>
                <c:pt idx="1">
                  <c:v>1303.2070000000001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33-498D-8C69-F441CA713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0325664"/>
        <c:axId val="230326056"/>
      </c:barChart>
      <c:catAx>
        <c:axId val="230325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0326056"/>
        <c:crosses val="autoZero"/>
        <c:auto val="1"/>
        <c:lblAlgn val="ctr"/>
        <c:lblOffset val="100"/>
        <c:noMultiLvlLbl val="0"/>
      </c:catAx>
      <c:valAx>
        <c:axId val="230326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032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22506304533662E-2"/>
          <c:y val="0.11879917828266459"/>
          <c:w val="0.87544806468305181"/>
          <c:h val="0.6983111342224058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explosion val="9"/>
          <c:dPt>
            <c:idx val="0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253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DA0-4257-B5D3-E045772B4D87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DA0-4257-B5D3-E045772B4D87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6">
                      <a:lumMod val="67000"/>
                    </a:schemeClr>
                  </a:gs>
                  <a:gs pos="48000">
                    <a:schemeClr val="accent6">
                      <a:lumMod val="97000"/>
                      <a:lumOff val="3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3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DA0-4257-B5D3-E045772B4D8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DA0-4257-B5D3-E045772B4D87}"/>
              </c:ext>
            </c:extLst>
          </c:dPt>
          <c:dLbls>
            <c:dLbl>
              <c:idx val="0"/>
              <c:layout>
                <c:manualLayout>
                  <c:x val="-4.6575078353972822E-2"/>
                  <c:y val="-0.104799529369173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DA0-4257-B5D3-E045772B4D8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292540170326671"/>
                  <c:y val="-0.165591041682248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DA0-4257-B5D3-E045772B4D8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168995854868597E-2"/>
                  <c:y val="-5.10498687664042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DA0-4257-B5D3-E045772B4D8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5771364492557419E-3"/>
                  <c:y val="-5.850755724499958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DA0-4257-B5D3-E045772B4D87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40000"/>
                  <a:lumOff val="60000"/>
                </a:schemeClr>
              </a:solidFill>
              <a:ln w="2534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дополнительное образование</c:v>
                </c:pt>
                <c:pt idx="2">
                  <c:v>другие расходы в области образования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3404.4</c:v>
                </c:pt>
                <c:pt idx="1">
                  <c:v>107.5</c:v>
                </c:pt>
                <c:pt idx="2">
                  <c:v>88.7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DA0-4257-B5D3-E045772B4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"/>
      </c:pieChart>
      <c:spPr>
        <a:noFill/>
        <a:ln w="2538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промышленного производства, млн.руб.</a:t>
            </a:r>
          </a:p>
        </c:rich>
      </c:tx>
      <c:layout>
        <c:manualLayout>
          <c:xMode val="edge"/>
          <c:yMode val="edge"/>
          <c:x val="0.24285640989805202"/>
          <c:y val="4.2630749911122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gapDepth val="93"/>
        <c:shape val="cylinder"/>
        <c:axId val="192931296"/>
        <c:axId val="192929728"/>
        <c:axId val="0"/>
      </c:bar3DChart>
      <c:catAx>
        <c:axId val="19293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929728"/>
        <c:crosses val="autoZero"/>
        <c:auto val="1"/>
        <c:lblAlgn val="ctr"/>
        <c:lblOffset val="100"/>
        <c:noMultiLvlLbl val="0"/>
      </c:catAx>
      <c:valAx>
        <c:axId val="192929728"/>
        <c:scaling>
          <c:orientation val="minMax"/>
          <c:min val="45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2931296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945118325221992E-2"/>
          <c:y val="8.534127652711708E-2"/>
          <c:w val="0.94216881036026923"/>
          <c:h val="0.82931744694576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EEA652D-0BA7-48ED-87FA-6DDEA64A267A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132-42AE-A157-3A6E45F24F2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A4B7D05-D377-48D4-B041-BF978AF018E3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132-42AE-A157-3A6E45F24F2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Доступность дошкольного образования для детей в возрасте от 3 до 7 лет</c:v>
                </c:pt>
                <c:pt idx="1">
                  <c:v>Доля детей в возрасте от 5 до 18 лет, охваченных дополнительным образованием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88.81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132-42AE-A157-3A6E45F24F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0319784"/>
        <c:axId val="230320176"/>
      </c:barChart>
      <c:catAx>
        <c:axId val="230319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0320176"/>
        <c:crosses val="autoZero"/>
        <c:auto val="1"/>
        <c:lblAlgn val="ctr"/>
        <c:lblOffset val="100"/>
        <c:noMultiLvlLbl val="0"/>
      </c:catAx>
      <c:valAx>
        <c:axId val="2303201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0319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854490811126998E-2"/>
          <c:y val="0.18315133935414588"/>
          <c:w val="0.34188477160815989"/>
          <c:h val="0.6149549799593472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explosion val="2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603-46E4-A996-FA28A20E576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603-46E4-A996-FA28A20E5769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3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603-46E4-A996-FA28A20E5769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809-4B5B-A2EA-017372324862}"/>
              </c:ext>
            </c:extLst>
          </c:dPt>
          <c:dLbls>
            <c:dLbl>
              <c:idx val="0"/>
              <c:layout>
                <c:manualLayout>
                  <c:x val="-4.8337430443672953E-2"/>
                  <c:y val="-0.22704520771110509"/>
                </c:manualLayout>
              </c:layout>
              <c:tx>
                <c:rich>
                  <a:bodyPr/>
                  <a:lstStyle/>
                  <a:p>
                    <a:fld id="{24E57F8C-FB44-4437-AF8B-CB8FA8CB7E50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603-46E4-A996-FA28A20E576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6181694867392325E-3"/>
                  <c:y val="2.85414969680514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603-46E4-A996-FA28A20E576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5356801581358526E-2"/>
                  <c:y val="-9.1757172594804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603-46E4-A996-FA28A20E5769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 w="2534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996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социальная поддержка граждан</c:v>
                </c:pt>
                <c:pt idx="1">
                  <c:v>доступная среда</c:v>
                </c:pt>
                <c:pt idx="2">
                  <c:v>развитие системы отдыха и оздоровления детей</c:v>
                </c:pt>
                <c:pt idx="3">
                  <c:v>обеспечивающая программа
(комиссия по делам несовершеннолетних)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20.399999999999999</c:v>
                </c:pt>
                <c:pt idx="1">
                  <c:v>0.5</c:v>
                </c:pt>
                <c:pt idx="2">
                  <c:v>18.600000000000001</c:v>
                </c:pt>
                <c:pt idx="3">
                  <c:v>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603-46E4-A996-FA28A20E5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"/>
      </c:pieChart>
      <c:spPr>
        <a:noFill/>
        <a:ln w="2538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681233595800525"/>
          <c:y val="1.02202709820352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spc="15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752472682945402E-2"/>
          <c:y val="0.32916298248948461"/>
          <c:w val="0.93888888888888888"/>
          <c:h val="0.5603386484887178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Лист5!$B$29</c:f>
              <c:strCache>
                <c:ptCount val="1"/>
                <c:pt idx="0">
                  <c:v>Доля доступных для инвалидов и других маломобильных групп населения приоритетных объектов социальной, транспортной, инженерной инфраструктуры в общем количестве муниципальных приоритетных объектов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dLbl>
              <c:idx val="0"/>
              <c:layout>
                <c:manualLayout>
                  <c:x val="3.6377727664627629E-2"/>
                  <c:y val="-0.20076894361690928"/>
                </c:manualLayout>
              </c:layout>
              <c:tx>
                <c:rich>
                  <a:bodyPr/>
                  <a:lstStyle/>
                  <a:p>
                    <a:fld id="{C529F9DE-6092-4FE4-90C2-BDA65C5FBCDE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4E-4631-9E46-1FACB00FCD30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180909426823684E-2"/>
                  <c:y val="-0.2692129016681283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4E-4631-9E46-1FACB00FCD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Лист5!$C$28:$D$28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Лист5!$C$29:$D$29</c:f>
              <c:numCache>
                <c:formatCode>General</c:formatCode>
                <c:ptCount val="2"/>
                <c:pt idx="0">
                  <c:v>86</c:v>
                </c:pt>
                <c:pt idx="1">
                  <c:v>88.1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7D-4E85-A060-4370EDA4A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427016"/>
        <c:axId val="232845576"/>
        <c:axId val="0"/>
      </c:bar3DChart>
      <c:catAx>
        <c:axId val="194427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45576"/>
        <c:crosses val="autoZero"/>
        <c:auto val="1"/>
        <c:lblAlgn val="ctr"/>
        <c:lblOffset val="100"/>
        <c:noMultiLvlLbl val="0"/>
      </c:catAx>
      <c:valAx>
        <c:axId val="232845576"/>
        <c:scaling>
          <c:orientation val="minMax"/>
        </c:scaling>
        <c:delete val="1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4427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2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73322940182722"/>
          <c:y val="4.9245803996399572E-2"/>
          <c:w val="0.71365264201255163"/>
          <c:h val="0.680535691285447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explosion val="10"/>
          <c:dPt>
            <c:idx val="0"/>
            <c:bubble3D val="0"/>
            <c:spPr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1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27-4ECD-A2F1-7E07E1C4025F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2541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27-4ECD-A2F1-7E07E1C4025F}"/>
              </c:ext>
            </c:extLst>
          </c:dPt>
          <c:dLbls>
            <c:dLbl>
              <c:idx val="0"/>
              <c:layout>
                <c:manualLayout>
                  <c:x val="-0.23530679362754067"/>
                  <c:y val="8.4699315042409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827-4ECD-A2F1-7E07E1C4025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3857681743270465"/>
                  <c:y val="-8.4153803650341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827-4ECD-A2F1-7E07E1C4025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6353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за счет областного бюджета</c:v>
                </c:pt>
                <c:pt idx="1">
                  <c:v>за счет местного бюджета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6.7</c:v>
                </c:pt>
                <c:pt idx="1">
                  <c:v>11.9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27-4ECD-A2F1-7E07E1C40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9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1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1.4149832942191418E-2"/>
          <c:y val="0.76531553648172723"/>
          <c:w val="0.9171334780923972"/>
          <c:h val="0.22235905269347112"/>
        </c:manualLayout>
      </c:layout>
      <c:overlay val="0"/>
      <c:spPr>
        <a:noFill/>
        <a:ln w="2541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1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10918044619422573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Лист13!$D$9</c:f>
              <c:strCache>
                <c:ptCount val="1"/>
                <c:pt idx="0">
                  <c:v>Доля детей, находящихся в трудной жизненной ситуации, охваченных отдыхом и оздоровлением, в общей численности детей в возрасте от 7 до 15 лет, находящихся в трудной жизненной ситуации, подлежащих оздоровлению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5F8-4E42-9434-118B98479E4B}"/>
              </c:ext>
            </c:extLst>
          </c:dPt>
          <c:dPt>
            <c:idx val="1"/>
            <c:invertIfNegative val="0"/>
            <c:bubble3D val="0"/>
            <c:spPr>
              <a:solidFill>
                <a:srgbClr val="70AD47">
                  <a:lumMod val="75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5F8-4E42-9434-118B98479E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Лист13!$E$8:$F$8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Лист13!$E$9:$F$9</c:f>
              <c:numCache>
                <c:formatCode>0.00%</c:formatCode>
                <c:ptCount val="2"/>
                <c:pt idx="0">
                  <c:v>0.61519999999999997</c:v>
                </c:pt>
                <c:pt idx="1">
                  <c:v>0.76300000000000001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5F8-4E42-9434-118B98479E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2851064"/>
        <c:axId val="232844792"/>
      </c:barChart>
      <c:catAx>
        <c:axId val="23285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44792"/>
        <c:crosses val="autoZero"/>
        <c:auto val="1"/>
        <c:lblAlgn val="ctr"/>
        <c:lblOffset val="100"/>
        <c:noMultiLvlLbl val="0"/>
      </c:catAx>
      <c:valAx>
        <c:axId val="232844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232851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ru-RU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35496008099649E-2"/>
          <c:y val="0.1073689403349278"/>
          <c:w val="0.72134251414786554"/>
          <c:h val="0.776756961512372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c:spPr>
          <c:explosion val="37"/>
          <c:dPt>
            <c:idx val="0"/>
            <c:bubble3D val="0"/>
            <c:explosion val="15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14A-49C4-9CB7-83DBB6EEE308}"/>
              </c:ext>
            </c:extLst>
          </c:dPt>
          <c:dPt>
            <c:idx val="1"/>
            <c:bubble3D val="0"/>
            <c:explosion val="1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14A-49C4-9CB7-83DBB6EEE30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14A-49C4-9CB7-83DBB6EEE308}"/>
              </c:ext>
            </c:extLst>
          </c:dPt>
          <c:dLbls>
            <c:dLbl>
              <c:idx val="0"/>
              <c:layout>
                <c:manualLayout>
                  <c:x val="-0.19815912495606913"/>
                  <c:y val="7.00219350405666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14A-49C4-9CB7-83DBB6EEE30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4619314920656113"/>
                  <c:y val="-4.570628187848516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14A-49C4-9CB7-83DBB6EEE30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879314520586723E-2"/>
                  <c:y val="8.012002124231132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14A-49C4-9CB7-83DBB6EEE30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034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82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7629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развитие физической культуры и спорта</c:v>
                </c:pt>
                <c:pt idx="1">
                  <c:v>подготовка спортивного резерва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103.7</c:v>
                </c:pt>
                <c:pt idx="1">
                  <c:v>324.2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14A-49C4-9CB7-83DBB6EEE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9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Доля </a:t>
            </a:r>
            <a:r>
              <a:rPr lang="ru-RU" b="1" dirty="0" smtClean="0"/>
              <a:t>жителе округа, </a:t>
            </a:r>
            <a:r>
              <a:rPr lang="ru-RU" b="1" dirty="0"/>
              <a:t>систематически занимающихся физической культурой и спортом,%</a:t>
            </a:r>
          </a:p>
        </c:rich>
      </c:tx>
      <c:layout>
        <c:manualLayout>
          <c:xMode val="edge"/>
          <c:yMode val="edge"/>
          <c:x val="0.10921064475557654"/>
          <c:y val="1.16743380991292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487373511263683E-2"/>
          <c:y val="0.17829044154825896"/>
          <c:w val="0.92132906021170757"/>
          <c:h val="0.773222173643729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Лист6!$C$5</c:f>
              <c:strCache>
                <c:ptCount val="1"/>
                <c:pt idx="0">
                  <c:v>Доля жителей муниципального образования  Московской области, систематически занимающихся физической культурой и спортом, в общей численности населения муниципального образования Московской области в возрасте 3-79 лет</c:v>
                </c:pt>
              </c:strCache>
            </c:strRef>
          </c:tx>
          <c:spPr>
            <a:gradFill>
              <a:gsLst>
                <a:gs pos="0">
                  <a:srgbClr val="70AD47">
                    <a:lumMod val="50000"/>
                  </a:srgbClr>
                </a:gs>
                <a:gs pos="77000">
                  <a:srgbClr val="70AD47">
                    <a:lumMod val="40000"/>
                    <a:lumOff val="60000"/>
                  </a:srgbClr>
                </a:gs>
                <a:gs pos="94000">
                  <a:srgbClr val="A5A5A5">
                    <a:lumMod val="40000"/>
                    <a:lumOff val="60000"/>
                  </a:srgbClr>
                </a:gs>
                <a:gs pos="100000">
                  <a:srgbClr val="5B9BD5">
                    <a:lumMod val="30000"/>
                    <a:lumOff val="7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801211760733203E-2"/>
                  <c:y val="-2.1559005290820842E-2"/>
                </c:manualLayout>
              </c:layout>
              <c:tx>
                <c:rich>
                  <a:bodyPr/>
                  <a:lstStyle/>
                  <a:p>
                    <a:fld id="{5352274F-39ED-49CA-8089-92C63D5652DF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3B0-4AA4-B10D-2C6C9269772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5000087030340651E-2"/>
                  <c:y val="-3.1002151630299898E-2"/>
                </c:manualLayout>
              </c:layout>
              <c:tx>
                <c:rich>
                  <a:bodyPr/>
                  <a:lstStyle/>
                  <a:p>
                    <a:fld id="{63FCBC15-61DF-4D9D-BF0C-4C9813B4486B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3B0-4AA4-B10D-2C6C9269772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Лист6!$D$4:$E$4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Лист6!$D$5:$E$5</c:f>
              <c:numCache>
                <c:formatCode>General</c:formatCode>
                <c:ptCount val="2"/>
                <c:pt idx="0">
                  <c:v>68</c:v>
                </c:pt>
                <c:pt idx="1">
                  <c:v>68.3</c:v>
                </c:pt>
              </c:numCache>
            </c:numRef>
          </c:val>
          <c:shape val="pyramid"/>
          <c:extLst xmlns:c16r2="http://schemas.microsoft.com/office/drawing/2015/06/chart">
            <c:ext xmlns:c16="http://schemas.microsoft.com/office/drawing/2014/chart" uri="{C3380CC4-5D6E-409C-BE32-E72D297353CC}">
              <c16:uniqueId val="{00000002-63B0-4AA4-B10D-2C6C92697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2846360"/>
        <c:axId val="232846752"/>
        <c:axId val="0"/>
      </c:bar3DChart>
      <c:catAx>
        <c:axId val="23284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46752"/>
        <c:crosses val="autoZero"/>
        <c:auto val="1"/>
        <c:lblAlgn val="ctr"/>
        <c:lblOffset val="100"/>
        <c:noMultiLvlLbl val="0"/>
      </c:catAx>
      <c:valAx>
        <c:axId val="232846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284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174258664302346E-2"/>
          <c:y val="2.1969974368363319E-3"/>
          <c:w val="0.70512740166469234"/>
          <c:h val="0.6986339229431608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1">
          <a:noFill/>
        </a:ln>
      </c:spPr>
    </c:plotArea>
    <c:legend>
      <c:legendPos val="b"/>
      <c:layout>
        <c:manualLayout>
          <c:xMode val="edge"/>
          <c:yMode val="edge"/>
          <c:x val="4.8048300893081437E-2"/>
          <c:y val="0.70913464175187058"/>
          <c:w val="0.95195169910691857"/>
          <c:h val="0.29086535824812942"/>
        </c:manualLayout>
      </c:layout>
      <c:overlay val="0"/>
      <c:spPr>
        <a:noFill/>
        <a:ln w="2540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2172386679513168E-2"/>
          <c:y val="0.20759867598621637"/>
          <c:w val="0.88782292508795047"/>
          <c:h val="0.723374332829671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Лист8!$D$5</c:f>
              <c:strCache>
                <c:ptCount val="1"/>
                <c:pt idx="0">
                  <c:v>Инвеститиции в сельхозпредприятия, млн.руб.</c:v>
                </c:pt>
              </c:strCache>
            </c:strRef>
          </c:tx>
          <c:spPr>
            <a:pattFill prst="ltVert">
              <a:fgClr>
                <a:srgbClr val="70AD47">
                  <a:lumMod val="75000"/>
                </a:srgbClr>
              </a:fgClr>
              <a:bgClr>
                <a:srgbClr val="FFC000">
                  <a:lumMod val="60000"/>
                  <a:lumOff val="40000"/>
                </a:srgbClr>
              </a:bgClr>
            </a:patt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593269500831742E-2"/>
                  <c:y val="-1.2078044887088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1CA-411F-B826-30F22CEF464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448470573023822E-2"/>
                  <c:y val="-2.7874847094137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1CA-411F-B826-30F22CEF464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Лист8!$E$4:$F$4</c:f>
              <c:strCache>
                <c:ptCount val="2"/>
                <c:pt idx="0">
                  <c:v>2025 г</c:v>
                </c:pt>
                <c:pt idx="1">
                  <c:v>2024 г</c:v>
                </c:pt>
              </c:strCache>
            </c:strRef>
          </c:cat>
          <c:val>
            <c:numRef>
              <c:f>Лист8!$E$5:$F$5</c:f>
              <c:numCache>
                <c:formatCode>General</c:formatCode>
                <c:ptCount val="2"/>
                <c:pt idx="0">
                  <c:v>5050.5</c:v>
                </c:pt>
                <c:pt idx="1">
                  <c:v>3767.54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CA-411F-B826-30F22CEF4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2848320"/>
        <c:axId val="232848712"/>
      </c:barChart>
      <c:catAx>
        <c:axId val="23284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48712"/>
        <c:crosses val="autoZero"/>
        <c:auto val="1"/>
        <c:lblAlgn val="ctr"/>
        <c:lblOffset val="100"/>
        <c:noMultiLvlLbl val="0"/>
      </c:catAx>
      <c:valAx>
        <c:axId val="23284871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284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000" dirty="0">
                <a:solidFill>
                  <a:schemeClr val="tx1"/>
                </a:solidFill>
              </a:rPr>
              <a:t>Объем отгруженных товаров собственного производства, выполненных работ и услуг собственными силами по промышленным видам деятельности по крупным и средним организациям (без организаций с численностью работающих менее 15 человек) </a:t>
            </a:r>
            <a:r>
              <a:rPr lang="ru-RU" sz="1000" dirty="0" smtClean="0">
                <a:solidFill>
                  <a:schemeClr val="tx1"/>
                </a:solidFill>
              </a:rPr>
              <a:t>млн. рублей </a:t>
            </a:r>
            <a:endParaRPr lang="ru-RU" sz="1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5231954611336257E-2"/>
          <c:y val="0.35212586950316249"/>
          <c:w val="0.95476804538866378"/>
          <c:h val="0.5610672916572767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Лист1!$B$4:$D$4</c:f>
              <c:strCache>
                <c:ptCount val="3"/>
                <c:pt idx="0">
                  <c:v>Объем отгруженных товаров собственного производства, выполненных работ и услуг собственными силами по промышленным видам деятельности по крупным и средним организациям (без организаций с численностью работающих менее 15 человек)</c:v>
                </c:pt>
                <c:pt idx="2">
                  <c:v>млн.руб.в ценах соответствующих лет</c:v>
                </c:pt>
              </c:strCache>
            </c:strRef>
          </c:tx>
          <c:spPr>
            <a:gradFill>
              <a:gsLst>
                <a:gs pos="0">
                  <a:schemeClr val="tx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tx2">
                      <a:lumMod val="7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D5-48BF-8A14-7650EAD595E4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tx2">
                      <a:lumMod val="7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D5-48BF-8A14-7650EAD595E4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tx2">
                      <a:lumMod val="7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BD5-48BF-8A14-7650EAD595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Лист1!$E$3:$G$3</c:f>
              <c:strCache>
                <c:ptCount val="3"/>
                <c:pt idx="0">
                  <c:v>2023 г</c:v>
                </c:pt>
                <c:pt idx="1">
                  <c:v>2024 г</c:v>
                </c:pt>
                <c:pt idx="2">
                  <c:v>2025 г</c:v>
                </c:pt>
              </c:strCache>
            </c:strRef>
          </c:cat>
          <c:val>
            <c:numRef>
              <c:f>Лист1!$E$4:$G$4</c:f>
              <c:numCache>
                <c:formatCode>#,##0.00</c:formatCode>
                <c:ptCount val="3"/>
                <c:pt idx="0">
                  <c:v>111250.1</c:v>
                </c:pt>
                <c:pt idx="1">
                  <c:v>133342.5</c:v>
                </c:pt>
                <c:pt idx="2">
                  <c:v>150735.1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BD5-48BF-8A14-7650EAD595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927768"/>
        <c:axId val="192929336"/>
      </c:barChart>
      <c:catAx>
        <c:axId val="192927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929336"/>
        <c:crosses val="autoZero"/>
        <c:auto val="1"/>
        <c:lblAlgn val="ctr"/>
        <c:lblOffset val="100"/>
        <c:noMultiLvlLbl val="0"/>
      </c:catAx>
      <c:valAx>
        <c:axId val="192929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92927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Количество проведенных исследований состояния окружающей среды</a:t>
            </a:r>
          </a:p>
        </c:rich>
      </c:tx>
      <c:layout>
        <c:manualLayout>
          <c:xMode val="edge"/>
          <c:yMode val="edge"/>
          <c:x val="0.13419444444444448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518986182622693E-2"/>
          <c:y val="0.14072911470911328"/>
          <c:w val="0.95126582399915716"/>
          <c:h val="0.7481561679790027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Лист14!$G$19</c:f>
              <c:strCache>
                <c:ptCount val="1"/>
                <c:pt idx="0">
                  <c:v>Количество проведенных исследований состояния окружающей среды</c:v>
                </c:pt>
              </c:strCache>
            </c:strRef>
          </c:tx>
          <c:spPr>
            <a:pattFill prst="wave">
              <a:fgClr>
                <a:schemeClr val="accent3">
                  <a:lumMod val="75000"/>
                </a:schemeClr>
              </a:fgClr>
              <a:bgClr>
                <a:schemeClr val="accent5">
                  <a:lumMod val="60000"/>
                  <a:lumOff val="40000"/>
                </a:schemeClr>
              </a:bgClr>
            </a:patt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180030220770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34C-4992-9410-5D9E9B2AACD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040789493651131E-2"/>
                  <c:y val="-9.8136622340931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34C-4992-9410-5D9E9B2AACD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Лист14!$H$18:$I$18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Лист14!$H$19:$I$19</c:f>
              <c:numCache>
                <c:formatCode>General</c:formatCode>
                <c:ptCount val="2"/>
                <c:pt idx="0">
                  <c:v>22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34C-4992-9410-5D9E9B2AAC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gapDepth val="170"/>
        <c:shape val="cylinder"/>
        <c:axId val="232843616"/>
        <c:axId val="232844400"/>
        <c:axId val="0"/>
      </c:bar3DChart>
      <c:catAx>
        <c:axId val="2328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44400"/>
        <c:crosses val="autoZero"/>
        <c:auto val="1"/>
        <c:lblAlgn val="ctr"/>
        <c:lblOffset val="100"/>
        <c:noMultiLvlLbl val="0"/>
      </c:catAx>
      <c:valAx>
        <c:axId val="2328444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28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gradFill>
        <a:gsLst>
          <a:gs pos="0">
            <a:schemeClr val="accent1">
              <a:lumMod val="5000"/>
              <a:lumOff val="95000"/>
            </a:schemeClr>
          </a:gs>
          <a:gs pos="74000">
            <a:schemeClr val="accent1">
              <a:lumMod val="45000"/>
              <a:lumOff val="55000"/>
            </a:schemeClr>
          </a:gs>
          <a:gs pos="83000">
            <a:schemeClr val="accent1">
              <a:lumMod val="45000"/>
              <a:lumOff val="55000"/>
            </a:schemeClr>
          </a:gs>
          <a:gs pos="100000">
            <a:schemeClr val="accent1">
              <a:lumMod val="30000"/>
              <a:lumOff val="70000"/>
            </a:schemeClr>
          </a:gs>
        </a:gsLst>
        <a:lin ang="5400000" scaled="1"/>
      </a:gra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067308368536307E-2"/>
          <c:y val="0.27193569886379515"/>
          <c:w val="0.83153919366862494"/>
          <c:h val="0.5662474907311699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explosion val="1"/>
          <c:dPt>
            <c:idx val="0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668">
                <a:solidFill>
                  <a:srgbClr val="FFFFFF"/>
                </a:solidFill>
                <a:prstDash val="solid"/>
              </a:ln>
              <a:effectLst>
                <a:glow rad="127000">
                  <a:schemeClr val="accent5">
                    <a:lumMod val="40000"/>
                    <a:lumOff val="6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69-43B3-A871-38D9999DFDBF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2668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69-43B3-A871-38D9999DFDBF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12668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69-43B3-A871-38D9999DFDB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2668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069-43B3-A871-38D9999DFDBF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8069-43B3-A871-38D9999DFDBF}"/>
              </c:ext>
            </c:extLst>
          </c:dPt>
          <c:dPt>
            <c:idx val="5"/>
            <c:bubble3D val="0"/>
            <c:spPr>
              <a:effectLst>
                <a:glow rad="127000">
                  <a:schemeClr val="accent5">
                    <a:lumMod val="60000"/>
                    <a:lumOff val="4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15-4E2A-A836-B95D9B2D6ECC}"/>
              </c:ext>
            </c:extLst>
          </c:dPt>
          <c:dLbls>
            <c:dLbl>
              <c:idx val="0"/>
              <c:layout>
                <c:manualLayout>
                  <c:x val="-0.22720207982671237"/>
                  <c:y val="-1.92232939965119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069-43B3-A871-38D9999DFDB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0998584067477145"/>
                  <c:y val="-1.55165601765567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069-43B3-A871-38D9999DFDB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713264287086259E-3"/>
                  <c:y val="4.11955094564015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069-43B3-A871-38D9999DFDB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3952281963105098"/>
                  <c:y val="-4.91182139992257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069-43B3-A871-38D9999DFDB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4011566574615426"/>
                  <c:y val="-1.7919072837638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315-4E2A-A836-B95D9B2D6EC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91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96" b="1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профилактика преступлений и иных правонарушений</c:v>
                </c:pt>
                <c:pt idx="1">
                  <c:v>обеспечение мероприятий по защите населения и территорий от ЧС</c:v>
                </c:pt>
                <c:pt idx="2">
                  <c:v>обеспечение мероприятий гражданской обороны</c:v>
                </c:pt>
                <c:pt idx="3">
                  <c:v>обеспечение пожарной безопасности</c:v>
                </c:pt>
                <c:pt idx="4">
                  <c:v>обеспечивающая программа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92.5</c:v>
                </c:pt>
                <c:pt idx="1">
                  <c:v>16.7</c:v>
                </c:pt>
                <c:pt idx="2" formatCode="General">
                  <c:v>1</c:v>
                </c:pt>
                <c:pt idx="3">
                  <c:v>0.5</c:v>
                </c:pt>
                <c:pt idx="4">
                  <c:v>114.7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069-43B3-A871-38D9999DF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Видеокамеры в системе </a:t>
            </a:r>
            <a:r>
              <a:rPr lang="ru-RU" dirty="0"/>
              <a:t>технологического обеспечения региональной общественной безопасности и оперативного управления «Безопасный регион</a:t>
            </a:r>
            <a:r>
              <a:rPr lang="ru-RU" dirty="0" smtClean="0"/>
              <a:t>»,</a:t>
            </a:r>
            <a:r>
              <a:rPr lang="ru-RU" baseline="0" dirty="0" smtClean="0"/>
              <a:t> единиц</a:t>
            </a:r>
            <a:endParaRPr lang="ru-RU" dirty="0"/>
          </a:p>
        </c:rich>
      </c:tx>
      <c:layout>
        <c:manualLayout>
          <c:xMode val="edge"/>
          <c:yMode val="edge"/>
          <c:x val="0.13959486309724198"/>
          <c:y val="0.147898057091173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32294193895308"/>
          <c:y val="0.45823748022081839"/>
          <c:w val="0.81884380865077788"/>
          <c:h val="0.48321953884725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Лист8!$D$9</c:f>
              <c:strCache>
                <c:ptCount val="1"/>
                <c:pt idx="0">
                  <c:v>Увеличение общего количества видеокамер, введенных в эксплуатацию в систему технологического обеспечения региональной общественной безопасности и оперативного управления «Безопасный регион», не менее чем на 5 % ежегодно</c:v>
                </c:pt>
              </c:strCache>
            </c:strRef>
          </c:tx>
          <c:spPr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4512828060473279"/>
                  <c:y val="6.16241904546543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47D-4C24-A83F-925D6B7B194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8888888888888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47D-4C24-A83F-925D6B7B194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Лист8!$E$8:$F$8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Лист8!$E$9:$F$9</c:f>
              <c:numCache>
                <c:formatCode>General</c:formatCode>
                <c:ptCount val="2"/>
                <c:pt idx="0">
                  <c:v>1576</c:v>
                </c:pt>
                <c:pt idx="1">
                  <c:v>1633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47D-4C24-A83F-925D6B7B1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6313888"/>
        <c:axId val="196313104"/>
      </c:barChart>
      <c:catAx>
        <c:axId val="19631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313104"/>
        <c:crosses val="autoZero"/>
        <c:auto val="1"/>
        <c:lblAlgn val="ctr"/>
        <c:lblOffset val="100"/>
        <c:noMultiLvlLbl val="0"/>
      </c:catAx>
      <c:valAx>
        <c:axId val="19631310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631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4123669120475504E-3"/>
                  <c:y val="0.16463679070558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FF7-47D3-9300-4ACD228153D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Объем жилищного строительства (ИЖС), тыс.кв.м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FF7-47D3-9300-4ACD228153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625000000001146E-3"/>
                  <c:y val="0.12421874235859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FF7-47D3-9300-4ACD228153D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Объем жилищного строительства (ИЖС), тыс.кв.м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244.1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FF7-47D3-9300-4ACD22815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7622136"/>
        <c:axId val="307618216"/>
      </c:barChart>
      <c:catAx>
        <c:axId val="307622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618216"/>
        <c:crosses val="autoZero"/>
        <c:auto val="1"/>
        <c:lblAlgn val="ctr"/>
        <c:lblOffset val="100"/>
        <c:noMultiLvlLbl val="0"/>
      </c:catAx>
      <c:valAx>
        <c:axId val="3076182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7622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1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670170112237"/>
          <c:y val="2.7954787238658189E-2"/>
          <c:w val="0.94305982304264035"/>
          <c:h val="0.54864536999595637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6"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872939617327921E-3"/>
          <c:y val="0"/>
          <c:w val="0.35899583532181767"/>
          <c:h val="0.841674686497521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Лист16!$D$9</c:f>
              <c:strCache>
                <c:ptCount val="1"/>
                <c:pt idx="0">
                  <c:v>Доля многоквартирных домов с присвоенными классами энергоэффективности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757721375694021E-3"/>
                  <c:y val="0.1064814814814814"/>
                </c:manualLayout>
              </c:layout>
              <c:tx>
                <c:rich>
                  <a:bodyPr/>
                  <a:lstStyle/>
                  <a:p>
                    <a:fld id="{A38582E2-D81A-4EF5-A7A7-5444BE87F118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E6F-4406-A1E1-558AF181B22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1515442751388041E-3"/>
                  <c:y val="0.1064814814814814"/>
                </c:manualLayout>
              </c:layout>
              <c:tx>
                <c:rich>
                  <a:bodyPr/>
                  <a:lstStyle/>
                  <a:p>
                    <a:fld id="{E37BFBB6-32D2-42DD-8426-593E819517D9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E6F-4406-A1E1-558AF181B22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Лист16!$E$8:$F$8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Лист16!$E$9:$F$9</c:f>
              <c:numCache>
                <c:formatCode>General</c:formatCode>
                <c:ptCount val="2"/>
                <c:pt idx="0">
                  <c:v>20.45</c:v>
                </c:pt>
                <c:pt idx="1">
                  <c:v>20.45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E6F-4406-A1E1-558AF181B22E}"/>
            </c:ext>
          </c:extLst>
        </c:ser>
        <c:ser>
          <c:idx val="1"/>
          <c:order val="1"/>
          <c:tx>
            <c:strRef>
              <c:f>Лист16!$D$10</c:f>
              <c:strCache>
                <c:ptCount val="1"/>
                <c:pt idx="0">
                  <c:v>Оснащенность многоквартирных домов общедомовыми (коллективными) приборами учета потребляемых энергетических ресурсов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273164127081867E-3"/>
                  <c:y val="0.12037037037037042"/>
                </c:manualLayout>
              </c:layout>
              <c:tx>
                <c:rich>
                  <a:bodyPr/>
                  <a:lstStyle/>
                  <a:p>
                    <a:fld id="{F8C92DA7-D77F-4F5F-A2BE-88C66178AC8D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E6F-4406-A1E1-558AF181B22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1515442751388041E-3"/>
                  <c:y val="0.12037037037037039"/>
                </c:manualLayout>
              </c:layout>
              <c:tx>
                <c:rich>
                  <a:bodyPr/>
                  <a:lstStyle/>
                  <a:p>
                    <a:fld id="{AC12C7D4-99EF-4079-A616-34F93CC374F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E6F-4406-A1E1-558AF181B22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Лист16!$E$8:$F$8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Лист16!$E$10:$F$10</c:f>
              <c:numCache>
                <c:formatCode>General</c:formatCode>
                <c:ptCount val="2"/>
                <c:pt idx="0">
                  <c:v>79.430000000000007</c:v>
                </c:pt>
                <c:pt idx="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E6F-4406-A1E1-558AF181B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616256"/>
        <c:axId val="307618608"/>
        <c:axId val="305540704"/>
      </c:bar3DChart>
      <c:catAx>
        <c:axId val="30761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618608"/>
        <c:crosses val="autoZero"/>
        <c:auto val="1"/>
        <c:lblAlgn val="ctr"/>
        <c:lblOffset val="100"/>
        <c:noMultiLvlLbl val="0"/>
      </c:catAx>
      <c:valAx>
        <c:axId val="307618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7616256"/>
        <c:crosses val="autoZero"/>
        <c:crossBetween val="between"/>
        <c:majorUnit val="10"/>
      </c:valAx>
      <c:serAx>
        <c:axId val="305540704"/>
        <c:scaling>
          <c:orientation val="minMax"/>
        </c:scaling>
        <c:delete val="1"/>
        <c:axPos val="b"/>
        <c:majorTickMark val="none"/>
        <c:minorTickMark val="none"/>
        <c:tickLblPos val="nextTo"/>
        <c:crossAx val="307618608"/>
        <c:crosses val="autoZero"/>
      </c:ser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7835588710345397"/>
          <c:y val="0.69897672557900314"/>
          <c:w val="0.33656064974604155"/>
          <c:h val="0.23324008324879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923381452318458"/>
          <c:y val="5.0925925925925923E-2"/>
          <c:w val="0.47488425638860216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Лист10!$F$6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4588261348986027E-2"/>
                  <c:y val="-1.6420743407136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758-41C1-A83F-BA809D9DBC8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Лист10!$E$7</c:f>
              <c:strCache>
                <c:ptCount val="1"/>
                <c:pt idx="0">
                  <c:v>Количество вновь созданных субъектов малого и среднего бизнеса</c:v>
                </c:pt>
              </c:strCache>
            </c:strRef>
          </c:cat>
          <c:val>
            <c:numRef>
              <c:f>Лист10!$F$7</c:f>
              <c:numCache>
                <c:formatCode>General</c:formatCode>
                <c:ptCount val="1"/>
                <c:pt idx="0">
                  <c:v>891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58-41C1-A83F-BA809D9DBC80}"/>
            </c:ext>
          </c:extLst>
        </c:ser>
        <c:ser>
          <c:idx val="1"/>
          <c:order val="1"/>
          <c:tx>
            <c:strRef>
              <c:f>Лист10!$G$6</c:f>
              <c:strCache>
                <c:ptCount val="1"/>
                <c:pt idx="0">
                  <c:v>2025 г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3222385496840719"/>
                  <c:y val="1.0418489283506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758-41C1-A83F-BA809D9DBC8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Лист10!$E$7</c:f>
              <c:strCache>
                <c:ptCount val="1"/>
                <c:pt idx="0">
                  <c:v>Количество вновь созданных субъектов малого и среднего бизнеса</c:v>
                </c:pt>
              </c:strCache>
            </c:strRef>
          </c:cat>
          <c:val>
            <c:numRef>
              <c:f>Лист10!$G$7</c:f>
              <c:numCache>
                <c:formatCode>General</c:formatCode>
                <c:ptCount val="1"/>
                <c:pt idx="0">
                  <c:v>1025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758-41C1-A83F-BA809D9DB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7620568"/>
        <c:axId val="307616648"/>
      </c:barChart>
      <c:catAx>
        <c:axId val="307620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616648"/>
        <c:crosses val="autoZero"/>
        <c:auto val="1"/>
        <c:lblAlgn val="ctr"/>
        <c:lblOffset val="100"/>
        <c:noMultiLvlLbl val="0"/>
      </c:catAx>
      <c:valAx>
        <c:axId val="3076166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7620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424562554680663"/>
          <c:y val="0.10705963837853606"/>
          <c:w val="0.10908770778652668"/>
          <c:h val="0.669898436608467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8.5000000000000006E-2"/>
          <c:w val="0.93888888888888888"/>
          <c:h val="0.807600612423447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Лист17!$B$12</c:f>
              <c:strCache>
                <c:ptCount val="1"/>
                <c:pt idx="0">
                  <c:v>Организовано и проведено ярмарок</c:v>
                </c:pt>
              </c:strCache>
            </c:strRef>
          </c:tx>
          <c:spPr>
            <a:gradFill>
              <a:gsLst>
                <a:gs pos="0">
                  <a:srgbClr val="70AD47">
                    <a:lumMod val="50000"/>
                  </a:srgbClr>
                </a:gs>
                <a:gs pos="74000">
                  <a:srgbClr val="FFC000">
                    <a:lumMod val="60000"/>
                    <a:lumOff val="40000"/>
                  </a:srgbClr>
                </a:gs>
                <a:gs pos="85000">
                  <a:srgbClr val="FFC000">
                    <a:lumMod val="60000"/>
                    <a:lumOff val="40000"/>
                  </a:srgbClr>
                </a:gs>
                <a:gs pos="100000">
                  <a:srgbClr val="ED7D31">
                    <a:lumMod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661223990968751E-2"/>
                  <c:y val="-4.2821560888389176E-2"/>
                </c:manualLayout>
              </c:layout>
              <c:tx>
                <c:rich>
                  <a:bodyPr/>
                  <a:lstStyle/>
                  <a:p>
                    <a:fld id="{0753A09D-2E47-4B9C-821D-05F5CAF4AC18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CCE-4879-881A-B798A47D49E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1550759658702574E-2"/>
                  <c:y val="-5.070369199177046E-2"/>
                </c:manualLayout>
              </c:layout>
              <c:tx>
                <c:rich>
                  <a:bodyPr/>
                  <a:lstStyle/>
                  <a:p>
                    <a:fld id="{FBB863C2-DF47-4596-997E-31D7D01F5CC4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CCE-4879-881A-B798A47D49E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Лист17!$C$11:$D$11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Лист17!$C$12:$D$12</c:f>
              <c:numCache>
                <c:formatCode>General</c:formatCode>
                <c:ptCount val="2"/>
                <c:pt idx="0">
                  <c:v>3</c:v>
                </c:pt>
                <c:pt idx="1">
                  <c:v>9</c:v>
                </c:pt>
              </c:numCache>
            </c:numRef>
          </c:val>
          <c:shape val="pyramid"/>
          <c:extLst xmlns:c16r2="http://schemas.microsoft.com/office/drawing/2015/06/chart">
            <c:ext xmlns:c16="http://schemas.microsoft.com/office/drawing/2014/chart" uri="{C3380CC4-5D6E-409C-BE32-E72D297353CC}">
              <c16:uniqueId val="{00000002-1CCE-4879-881A-B798A47D4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7619392"/>
        <c:axId val="307617040"/>
        <c:axId val="0"/>
      </c:bar3DChart>
      <c:catAx>
        <c:axId val="30761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617040"/>
        <c:crosses val="autoZero"/>
        <c:auto val="1"/>
        <c:lblAlgn val="ctr"/>
        <c:lblOffset val="100"/>
        <c:noMultiLvlLbl val="0"/>
      </c:catAx>
      <c:valAx>
        <c:axId val="307617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7619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98346962665548"/>
          <c:y val="0"/>
          <c:w val="0.77449127930858319"/>
          <c:h val="0.9451526917596700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</c:spPr>
          <c:explosion val="9"/>
          <c:dPt>
            <c:idx val="0"/>
            <c:bubble3D val="0"/>
            <c:spPr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4C-402B-94E0-B0B47BD6582E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4C-402B-94E0-B0B47BD6582E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accent1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4C-402B-94E0-B0B47BD6582E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D4C-402B-94E0-B0B47BD6582E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D4C-402B-94E0-B0B47BD6582E}"/>
              </c:ext>
            </c:extLst>
          </c:dPt>
          <c:dLbls>
            <c:dLbl>
              <c:idx val="1"/>
              <c:layout>
                <c:manualLayout>
                  <c:x val="-1.3151902887139107E-2"/>
                  <c:y val="1.516814956965839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D4C-402B-94E0-B0B47BD6582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1752034120734909"/>
                  <c:y val="-0.1862096962514116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D4C-402B-94E0-B0B47BD6582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эффективное управление имущественным комлексом</c:v>
                </c:pt>
                <c:pt idx="1">
                  <c:v>управление муниципальным долгом</c:v>
                </c:pt>
                <c:pt idx="2">
                  <c:v>обеспечивающая подпрграмма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149.6</c:v>
                </c:pt>
                <c:pt idx="1">
                  <c:v>0.1</c:v>
                </c:pt>
                <c:pt idx="2">
                  <c:v>610.79999999999995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D4C-402B-94E0-B0B47BD6582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</a:rPr>
              <a:t>Инвестиции в основной капитал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defRPr sz="1100">
                <a:solidFill>
                  <a:schemeClr val="tx1"/>
                </a:solidFill>
              </a:defRPr>
            </a:pPr>
            <a:r>
              <a:rPr lang="ru-RU" dirty="0" smtClean="0">
                <a:solidFill>
                  <a:schemeClr val="tx1"/>
                </a:solidFill>
              </a:rPr>
              <a:t>за </a:t>
            </a:r>
            <a:r>
              <a:rPr lang="ru-RU" dirty="0">
                <a:solidFill>
                  <a:schemeClr val="tx1"/>
                </a:solidFill>
              </a:rPr>
              <a:t>счет всех источников финансирование, млн. </a:t>
            </a:r>
            <a:r>
              <a:rPr lang="ru-RU" dirty="0" smtClean="0">
                <a:solidFill>
                  <a:schemeClr val="tx1"/>
                </a:solidFill>
              </a:rPr>
              <a:t>рублей</a:t>
            </a:r>
            <a:endParaRPr lang="ru-RU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0268518518518518"/>
          <c:w val="0.93888888888888888"/>
          <c:h val="0.789915427238261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Лист2!$A$6</c:f>
              <c:strCache>
                <c:ptCount val="1"/>
                <c:pt idx="0">
                  <c:v>Инвестиции в основной капитал за счет всех источников финансирование, млн. руб.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Лист2!$B$5:$D$5</c:f>
              <c:strCache>
                <c:ptCount val="3"/>
                <c:pt idx="0">
                  <c:v>2023 г</c:v>
                </c:pt>
                <c:pt idx="1">
                  <c:v>2024 г</c:v>
                </c:pt>
                <c:pt idx="2">
                  <c:v>2025 г</c:v>
                </c:pt>
              </c:strCache>
            </c:strRef>
          </c:cat>
          <c:val>
            <c:numRef>
              <c:f>Лист2!$B$6:$D$6</c:f>
              <c:numCache>
                <c:formatCode>#\ ##0.0</c:formatCode>
                <c:ptCount val="3"/>
                <c:pt idx="0">
                  <c:v>11978.9</c:v>
                </c:pt>
                <c:pt idx="1">
                  <c:v>13582.5</c:v>
                </c:pt>
                <c:pt idx="2">
                  <c:v>16758.599999999999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60-4D9D-BF73-FC2507EC6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2926592"/>
        <c:axId val="192928552"/>
      </c:barChart>
      <c:catAx>
        <c:axId val="19292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928552"/>
        <c:crosses val="autoZero"/>
        <c:auto val="1"/>
        <c:lblAlgn val="ctr"/>
        <c:lblOffset val="100"/>
        <c:noMultiLvlLbl val="0"/>
      </c:catAx>
      <c:valAx>
        <c:axId val="1929285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92926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102860101787571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812335958005244E-2"/>
          <c:y val="4.1666666666668241E-4"/>
          <c:w val="0.87393088363954508"/>
          <c:h val="0.72088764946048411"/>
        </c:manualLayout>
      </c:layout>
      <c:areaChart>
        <c:grouping val="standard"/>
        <c:varyColors val="0"/>
        <c:ser>
          <c:idx val="0"/>
          <c:order val="0"/>
          <c:tx>
            <c:strRef>
              <c:f>Лист18!$C$12</c:f>
              <c:strCache>
                <c:ptCount val="1"/>
                <c:pt idx="0">
                  <c:v>Доля недвижимости, вовлеченное в налоговый оборот (ВНО)</c:v>
                </c:pt>
              </c:strCache>
            </c:strRef>
          </c:tx>
          <c:spPr>
            <a:gradFill>
              <a:gsLst>
                <a:gs pos="0">
                  <a:schemeClr val="tx2">
                    <a:lumMod val="7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dLbls>
            <c:dLbl>
              <c:idx val="0"/>
              <c:layout>
                <c:manualLayout>
                  <c:x val="0.14516802738853138"/>
                  <c:y val="-3.2407407407407489E-2"/>
                </c:manualLayout>
              </c:layout>
              <c:tx>
                <c:rich>
                  <a:bodyPr/>
                  <a:lstStyle/>
                  <a:p>
                    <a:fld id="{E58DEC48-8EA7-441E-B68F-418FB46C239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E94-4863-84C3-D8E5F8DAAE4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265968715421947"/>
                  <c:y val="4.6296296296296294E-2"/>
                </c:manualLayout>
              </c:layout>
              <c:tx>
                <c:rich>
                  <a:bodyPr/>
                  <a:lstStyle/>
                  <a:p>
                    <a:fld id="{1165B5AB-AED1-4421-B65C-5F89B974C1B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E94-4863-84C3-D8E5F8DAAE4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Лист18!$D$11:$E$11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Лист18!$D$12:$E$12</c:f>
              <c:numCache>
                <c:formatCode>General</c:formatCode>
                <c:ptCount val="2"/>
                <c:pt idx="0">
                  <c:v>109.6</c:v>
                </c:pt>
                <c:pt idx="1">
                  <c:v>120.24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94-4863-84C3-D8E5F8DAA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6460104"/>
        <c:axId val="306457752"/>
      </c:areaChart>
      <c:catAx>
        <c:axId val="306460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457752"/>
        <c:crosses val="autoZero"/>
        <c:auto val="1"/>
        <c:lblAlgn val="ctr"/>
        <c:lblOffset val="100"/>
        <c:noMultiLvlLbl val="0"/>
      </c:catAx>
      <c:valAx>
        <c:axId val="306457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6460104"/>
        <c:crossesAt val="1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538369220828437E-2"/>
          <c:y val="0.12342903720425984"/>
          <c:w val="0.86704728173988022"/>
          <c:h val="0.695438628065497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explosion val="5"/>
            <c:spPr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accent1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06D-4B2F-ACFD-70B487D45F28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6D-4B2F-ACFD-70B487D45F2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chemeClr val="lt1">
                    <a:hueOff val="0"/>
                    <a:satOff val="0"/>
                    <a:lumOff val="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06D-4B2F-ACFD-70B487D45F28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5000">
                    <a:schemeClr val="accent4">
                      <a:lumMod val="0"/>
                      <a:lumOff val="100000"/>
                    </a:schemeClr>
                  </a:gs>
                  <a:gs pos="100000">
                    <a:schemeClr val="accent4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06D-4B2F-ACFD-70B487D45F28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06D-4B2F-ACFD-70B487D45F2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06D-4B2F-ACFD-70B487D45F28}"/>
              </c:ext>
            </c:extLst>
          </c:dPt>
          <c:dLbls>
            <c:dLbl>
              <c:idx val="0"/>
              <c:layout>
                <c:manualLayout>
                  <c:x val="-5.2934197218164059E-2"/>
                  <c:y val="9.872813672214424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12210081345793E-3"/>
                  <c:y val="2.763449506370850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1265033038468485E-2"/>
                  <c:y val="-2.17795741091552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6644788009239969E-2"/>
                  <c:y val="1.3819789939192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97466994069171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06D-4B2F-ACFD-70B487D45F28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 w="25325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497" cap="flat" cmpd="sng" algn="ctr">
                  <a:solidFill>
                    <a:schemeClr val="tx2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Развитие системы информирования населения</c:v>
                </c:pt>
                <c:pt idx="1">
                  <c:v>Эффективное местное самоуправление</c:v>
                </c:pt>
                <c:pt idx="2">
                  <c:v>Молодежь Подмосковья</c:v>
                </c:pt>
                <c:pt idx="3">
                  <c:v>Развитие добровольчества (волонтерства)</c:v>
                </c:pt>
                <c:pt idx="4">
                  <c:v>Обеспечивающая подпрограмма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6.5</c:v>
                </c:pt>
                <c:pt idx="1">
                  <c:v>8.6</c:v>
                </c:pt>
                <c:pt idx="2">
                  <c:v>11</c:v>
                </c:pt>
                <c:pt idx="3">
                  <c:v>0.8</c:v>
                </c:pt>
                <c:pt idx="4">
                  <c:v>38.799999999999997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06D-4B2F-ACFD-70B487D45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1"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2.8064192566932822E-3"/>
          <c:y val="2.5222741990343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7179948051624799E-2"/>
          <c:y val="0.17973031092040678"/>
          <c:w val="0.96220411428642549"/>
          <c:h val="0.63322882971445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Лист19!$C$18</c:f>
              <c:strCache>
                <c:ptCount val="1"/>
                <c:pt idx="0">
                  <c:v>Проведены мероприятия по гражданско-патриотическому и духовно-нравственному воспитанию молодежи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1539844154874703E-3"/>
                  <c:y val="0.189318726871810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21D-42D7-A3C4-D93AE9037B3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1539844154874391E-3"/>
                  <c:y val="0.310482712069769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21D-42D7-A3C4-D93AE9037B3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Лист19!$D$17:$E$17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Лист19!$D$18:$E$18</c:f>
              <c:numCache>
                <c:formatCode>0</c:formatCode>
                <c:ptCount val="2"/>
                <c:pt idx="0">
                  <c:v>1171</c:v>
                </c:pt>
                <c:pt idx="1">
                  <c:v>1278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1D-42D7-A3C4-D93AE9037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87"/>
        <c:axId val="306463632"/>
        <c:axId val="306461280"/>
      </c:barChart>
      <c:catAx>
        <c:axId val="30646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461280"/>
        <c:crosses val="autoZero"/>
        <c:auto val="1"/>
        <c:lblAlgn val="ctr"/>
        <c:lblOffset val="100"/>
        <c:noMultiLvlLbl val="0"/>
      </c:catAx>
      <c:valAx>
        <c:axId val="3064612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306463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73901986548437E-2"/>
          <c:y val="4.1059550146440693E-2"/>
          <c:w val="0.9002388880098513"/>
          <c:h val="0.9431276176668167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</c:spPr>
          <c:explosion val="2"/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accent1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06D-4B2F-ACFD-70B487D45F28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6D-4B2F-ACFD-70B487D45F2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3">
                      <a:lumMod val="0"/>
                      <a:lumOff val="100000"/>
                    </a:schemeClr>
                  </a:gs>
                  <a:gs pos="35000">
                    <a:schemeClr val="accent3">
                      <a:lumMod val="0"/>
                      <a:lumOff val="100000"/>
                    </a:schemeClr>
                  </a:gs>
                  <a:gs pos="100000">
                    <a:schemeClr val="accent3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06D-4B2F-ACFD-70B487D45F28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5000">
                    <a:schemeClr val="accent4">
                      <a:lumMod val="0"/>
                      <a:lumOff val="100000"/>
                    </a:schemeClr>
                  </a:gs>
                  <a:gs pos="100000">
                    <a:schemeClr val="accent4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06D-4B2F-ACFD-70B487D45F28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06D-4B2F-ACFD-70B487D45F28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2">
                      <a:lumMod val="0"/>
                      <a:lumOff val="100000"/>
                    </a:schemeClr>
                  </a:gs>
                  <a:gs pos="35000">
                    <a:schemeClr val="accent2">
                      <a:lumMod val="0"/>
                      <a:lumOff val="100000"/>
                    </a:schemeClr>
                  </a:gs>
                  <a:gs pos="100000">
                    <a:schemeClr val="accent2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06D-4B2F-ACFD-70B487D45F28}"/>
              </c:ext>
            </c:extLst>
          </c:dPt>
          <c:dLbls>
            <c:dLbl>
              <c:idx val="0"/>
              <c:layout>
                <c:manualLayout>
                  <c:x val="-9.4961858171092817E-2"/>
                  <c:y val="9.804816686471405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9307310764235253E-3"/>
                  <c:y val="-0.1924951133883100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115682005640794E-2"/>
                  <c:y val="7.0605544280906484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06D-4B2F-ACFD-70B487D45F2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97466994069171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06D-4B2F-ACFD-70B487D45F2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2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497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пассажирский транспорт общего пользования</c:v>
                </c:pt>
                <c:pt idx="1">
                  <c:v>дороги Подмосковья</c:v>
                </c:pt>
                <c:pt idx="3">
                  <c:v>обеспечивающая подпрограмма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94.9</c:v>
                </c:pt>
                <c:pt idx="1">
                  <c:v>254.9</c:v>
                </c:pt>
                <c:pt idx="2">
                  <c:v>39.9</c:v>
                </c:pt>
                <c:pt idx="3">
                  <c:v>293.89999999999998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06D-4B2F-ACFD-70B487D45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/>
              <a:t>Площадь отремонтированных (капитально отремонтированных) автомобильных дорог общего пользования местного значения, м2</a:t>
            </a:r>
            <a:endParaRPr lang="ru-RU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Площадь отремонтированных (капитально отремонтированных) автомобильных дорог общего пользования местного значения, м2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118613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94-4934-9EB7-19D667FAFE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Площадь отремонтированных (капитально отремонтированных) автомобильных дорог общего пользования местного значения, м2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129559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94-4934-9EB7-19D667FAF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455008"/>
        <c:axId val="306455792"/>
      </c:barChart>
      <c:catAx>
        <c:axId val="306455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6455792"/>
        <c:crosses val="autoZero"/>
        <c:auto val="1"/>
        <c:lblAlgn val="ctr"/>
        <c:lblOffset val="100"/>
        <c:noMultiLvlLbl val="0"/>
      </c:catAx>
      <c:valAx>
        <c:axId val="306455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645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86420325096915E-2"/>
          <c:y val="0.25314984635538484"/>
          <c:w val="0.9001269688177822"/>
          <c:h val="0.5421051032703225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B4F-4BBC-8FA8-5F537D8A4CA3}"/>
              </c:ext>
            </c:extLst>
          </c:dPt>
          <c:dPt>
            <c:idx val="1"/>
            <c:bubble3D val="0"/>
            <c:explosion val="9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B4F-4BBC-8FA8-5F537D8A4CA3}"/>
              </c:ext>
            </c:extLst>
          </c:dPt>
          <c:dPt>
            <c:idx val="2"/>
            <c:bubble3D val="0"/>
            <c:explosion val="6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26B-4D79-9A5C-EF7342F292DD}"/>
              </c:ext>
            </c:extLst>
          </c:dPt>
          <c:dLbls>
            <c:dLbl>
              <c:idx val="0"/>
              <c:layout>
                <c:manualLayout>
                  <c:x val="-0.23596133045670425"/>
                  <c:y val="-9.29259185067620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B4F-4BBC-8FA8-5F537D8A4CA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Повышение качества и доступности предоставления государственных и муниципальных услуг на базе многофункциональных центров предоставления государственных и муниципальных услуг</c:v>
                </c:pt>
                <c:pt idx="1">
                  <c:v>Развитие информационной и технологической инфраструктуры экосистемы цифровой экономики муниципального образования Московской области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115.5</c:v>
                </c:pt>
                <c:pt idx="1">
                  <c:v>14.1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B4F-4BBC-8FA8-5F537D8A4C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7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bg1">
                    <a:lumMod val="50000"/>
                  </a:schemeClr>
                </a:solidFill>
              </a:rPr>
              <a:t>Уровень удовлетворенности граждан качеством предоставления государственных и муниципальных услуг,%</a:t>
            </a:r>
          </a:p>
        </c:rich>
      </c:tx>
      <c:layout>
        <c:manualLayout>
          <c:xMode val="edge"/>
          <c:yMode val="edge"/>
          <c:x val="4.6201224846894144E-2"/>
          <c:y val="0.1013646024318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Лист12!$F$10</c:f>
              <c:strCache>
                <c:ptCount val="1"/>
                <c:pt idx="0">
                  <c:v>Уровень удовлетворенности граждан качеством предоставления государственных и муниципальных услуг</c:v>
                </c:pt>
              </c:strCache>
            </c:strRef>
          </c:tx>
          <c:spPr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dLbls>
            <c:dLbl>
              <c:idx val="0"/>
              <c:layout>
                <c:manualLayout>
                  <c:x val="2.7777777777777776E-2"/>
                  <c:y val="-0.16666666666666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68B-4843-9C6F-E2646EEAA65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888888888888889E-2"/>
                  <c:y val="-0.291666666666666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68B-4843-9C6F-E2646EEAA65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Лист12!$G$9:$H$9</c:f>
              <c:strCache>
                <c:ptCount val="2"/>
                <c:pt idx="0">
                  <c:v>2024 г</c:v>
                </c:pt>
                <c:pt idx="1">
                  <c:v>2025 г</c:v>
                </c:pt>
              </c:strCache>
            </c:strRef>
          </c:cat>
          <c:val>
            <c:numRef>
              <c:f>Лист12!$G$10:$H$10</c:f>
              <c:numCache>
                <c:formatCode>General</c:formatCode>
                <c:ptCount val="2"/>
                <c:pt idx="0">
                  <c:v>98.04</c:v>
                </c:pt>
                <c:pt idx="1">
                  <c:v>99.01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68B-4843-9C6F-E2646EEAA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7904936"/>
        <c:axId val="317910032"/>
      </c:areaChart>
      <c:catAx>
        <c:axId val="317904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910032"/>
        <c:crosses val="autoZero"/>
        <c:auto val="1"/>
        <c:lblAlgn val="ctr"/>
        <c:lblOffset val="100"/>
        <c:noMultiLvlLbl val="0"/>
      </c:catAx>
      <c:valAx>
        <c:axId val="3179100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79049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/>
              <a:t>Заменено </a:t>
            </a:r>
            <a:r>
              <a:rPr lang="ru-RU" sz="1400" dirty="0" err="1" smtClean="0"/>
              <a:t>неэнергоэффективных</a:t>
            </a:r>
            <a:r>
              <a:rPr lang="ru-RU" sz="1400" baseline="0" dirty="0" smtClean="0"/>
              <a:t> светильников наружного освещения</a:t>
            </a:r>
            <a:endParaRPr lang="ru-RU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Заменено неэнергоэффективных светильников наружного освещение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45-4ABD-B0A5-00BB7061D1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Заменено неэнергоэффективных светильников наружного освещение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345-4ABD-B0A5-00BB7061D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905720"/>
        <c:axId val="317908072"/>
      </c:barChart>
      <c:catAx>
        <c:axId val="3179057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7908072"/>
        <c:crosses val="autoZero"/>
        <c:auto val="1"/>
        <c:lblAlgn val="ctr"/>
        <c:lblOffset val="100"/>
        <c:noMultiLvlLbl val="0"/>
      </c:catAx>
      <c:valAx>
        <c:axId val="3179080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7905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>
                <a:solidFill>
                  <a:schemeClr val="tx1"/>
                </a:solidFill>
              </a:rPr>
              <a:t>Среднемесячная заработная плата работников по крупным и средним организациям (включая организации с численностью до 15 человек), руб.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Лист3!$D$6</c:f>
              <c:strCache>
                <c:ptCount val="1"/>
                <c:pt idx="0">
                  <c:v>Среднемесячная заработная плата работников по крупным и средним организациям (включая организации с численностью до 15 человек), руб.</c:v>
                </c:pt>
              </c:strCache>
            </c:strRef>
          </c:tx>
          <c:spPr>
            <a:pattFill prst="ltHorz">
              <a:fgClr>
                <a:schemeClr val="bg2">
                  <a:lumMod val="50000"/>
                </a:schemeClr>
              </a:fgClr>
              <a:bgClr>
                <a:srgbClr val="FFFF00"/>
              </a:bgClr>
            </a:patt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276894719206501E-2"/>
                  <c:y val="-3.0428769017980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7C4-43C1-A726-9075C94267C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27689471920647E-2"/>
                  <c:y val="-3.31950207468879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7C4-43C1-A726-9075C94267C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671760212363539E-2"/>
                  <c:y val="-3.3195020746887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7C4-43C1-A726-9075C94267C1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Лист3!$E$5:$G$5</c:f>
              <c:strCache>
                <c:ptCount val="3"/>
                <c:pt idx="0">
                  <c:v>2023 г</c:v>
                </c:pt>
                <c:pt idx="1">
                  <c:v>2024 г</c:v>
                </c:pt>
                <c:pt idx="2">
                  <c:v>2025 г</c:v>
                </c:pt>
              </c:strCache>
            </c:strRef>
          </c:cat>
          <c:val>
            <c:numRef>
              <c:f>Лист3!$E$6:$G$6</c:f>
              <c:numCache>
                <c:formatCode>#,##0.00</c:formatCode>
                <c:ptCount val="3"/>
                <c:pt idx="0">
                  <c:v>68039</c:v>
                </c:pt>
                <c:pt idx="1">
                  <c:v>82675.3</c:v>
                </c:pt>
                <c:pt idx="2">
                  <c:v>97244.9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B7C4-43C1-A726-9075C9426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2932080"/>
        <c:axId val="157934112"/>
        <c:axId val="0"/>
      </c:bar3DChart>
      <c:catAx>
        <c:axId val="19293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934112"/>
        <c:crosses val="autoZero"/>
        <c:auto val="1"/>
        <c:lblAlgn val="ctr"/>
        <c:lblOffset val="100"/>
        <c:noMultiLvlLbl val="0"/>
      </c:catAx>
      <c:valAx>
        <c:axId val="1579341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9293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/>
              <a:t>Заменено и модернизировано детских игровых площадок</a:t>
            </a:r>
            <a:endParaRPr lang="ru-RU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Заменено и модернизировано детских игровх площадок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16-4035-B44B-3963BDFE1D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Заменено и модернизировано детских игровх площадок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416-4035-B44B-3963BDFE1D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906112"/>
        <c:axId val="317906504"/>
      </c:barChart>
      <c:catAx>
        <c:axId val="3179061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7906504"/>
        <c:crosses val="autoZero"/>
        <c:auto val="1"/>
        <c:lblAlgn val="ctr"/>
        <c:lblOffset val="100"/>
        <c:noMultiLvlLbl val="0"/>
      </c:catAx>
      <c:valAx>
        <c:axId val="3179065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790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1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1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63810341775577"/>
          <c:y val="8.1455578652321253E-2"/>
          <c:w val="0.72992112871819526"/>
          <c:h val="0.8607119686257833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9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174258664302346E-2"/>
          <c:y val="2.1969974368363319E-3"/>
          <c:w val="0.70512740166469234"/>
          <c:h val="0.6986339229431608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1">
          <a:noFill/>
        </a:ln>
      </c:spPr>
    </c:plotArea>
    <c:legend>
      <c:legendPos val="b"/>
      <c:layout>
        <c:manualLayout>
          <c:xMode val="edge"/>
          <c:yMode val="edge"/>
          <c:x val="4.8048300893081437E-2"/>
          <c:y val="0.70913464175187058"/>
          <c:w val="0.95195169910691857"/>
          <c:h val="0.29086535824812942"/>
        </c:manualLayout>
      </c:layout>
      <c:overlay val="0"/>
      <c:spPr>
        <a:noFill/>
        <a:ln w="2540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</a:rPr>
              <a:t>Оборот розничной торговли по крупным и средним организациям (без организаций с численностью работающих менее 15 </a:t>
            </a:r>
            <a:r>
              <a:rPr lang="ru-RU" dirty="0" smtClean="0">
                <a:solidFill>
                  <a:schemeClr val="tx1"/>
                </a:solidFill>
              </a:rPr>
              <a:t>человек), млрд. рублей</a:t>
            </a:r>
            <a:endParaRPr lang="ru-RU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Лист4!$D$6</c:f>
              <c:strCache>
                <c:ptCount val="1"/>
                <c:pt idx="0">
                  <c:v>Оборот розничной торговли по крупным и средним организациям (без организаций с численностью работающих менее 15 человек)в ценах соответствующих лет, млрд.руб.</c:v>
                </c:pt>
              </c:strCache>
            </c:strRef>
          </c:tx>
          <c:spPr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5856294724410291"/>
                  <c:y val="-4.0237763996961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BD9-4DB6-BAD8-C6A384CF847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473643046078687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BD9-4DB6-BAD8-C6A384CF847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4109348313519349"/>
                  <c:y val="-2.6143790849673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BD9-4DB6-BAD8-C6A384CF847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Лист4!$E$5:$G$5</c:f>
              <c:strCache>
                <c:ptCount val="3"/>
                <c:pt idx="0">
                  <c:v>2023 г</c:v>
                </c:pt>
                <c:pt idx="1">
                  <c:v>2024 г</c:v>
                </c:pt>
                <c:pt idx="2">
                  <c:v>2025 г</c:v>
                </c:pt>
              </c:strCache>
            </c:strRef>
          </c:cat>
          <c:val>
            <c:numRef>
              <c:f>Лист4!$E$6:$G$6</c:f>
              <c:numCache>
                <c:formatCode>#\ ##0.0</c:formatCode>
                <c:ptCount val="3"/>
                <c:pt idx="0">
                  <c:v>28.4</c:v>
                </c:pt>
                <c:pt idx="1">
                  <c:v>34</c:v>
                </c:pt>
                <c:pt idx="2">
                  <c:v>36.299999999999997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5D6-472D-AAF3-047FBE7AA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7934896"/>
        <c:axId val="157935288"/>
      </c:barChart>
      <c:catAx>
        <c:axId val="157934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935288"/>
        <c:crosses val="autoZero"/>
        <c:auto val="1"/>
        <c:lblAlgn val="ctr"/>
        <c:lblOffset val="100"/>
        <c:noMultiLvlLbl val="0"/>
      </c:catAx>
      <c:valAx>
        <c:axId val="157935288"/>
        <c:scaling>
          <c:orientation val="minMax"/>
        </c:scaling>
        <c:delete val="0"/>
        <c:axPos val="b"/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93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29838112450065E-3"/>
          <c:y val="4.1597517768857832E-2"/>
          <c:w val="0.99874687250253091"/>
          <c:h val="0.794890466902409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c:spPr>
          <c:invertIfNegative val="0"/>
          <c:dLbls>
            <c:dLbl>
              <c:idx val="0"/>
              <c:layout>
                <c:manualLayout>
                  <c:x val="1.8379097698359919E-4"/>
                  <c:y val="-5.36200410020117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CE1-4A27-BA85-5BC103F3EB3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7234494263058286E-3"/>
                  <c:y val="9.071336737774693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CE1-4A27-BA85-5BC103F3EB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276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 01.01.2024 </c:v>
                </c:pt>
                <c:pt idx="1">
                  <c:v>на 01.01.2025</c:v>
                </c:pt>
                <c:pt idx="2">
                  <c:v>на 01.01.2026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160</c:v>
                </c:pt>
                <c:pt idx="1">
                  <c:v>107.2</c:v>
                </c:pt>
                <c:pt idx="2">
                  <c:v>53.6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CE1-4A27-BA85-5BC103F3EB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Муниципальные гарантии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на 01.01.2024 </c:v>
                </c:pt>
                <c:pt idx="1">
                  <c:v>на 01.01.2025</c:v>
                </c:pt>
                <c:pt idx="2">
                  <c:v>на 01.01.2026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CE1-4A27-BA85-5BC103F3EB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Коммерческие кредиты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c:spPr>
          <c:invertIfNegative val="0"/>
          <c:cat>
            <c:strRef>
              <c:f>Лист1!$A$2:$A$4</c:f>
              <c:strCache>
                <c:ptCount val="3"/>
                <c:pt idx="0">
                  <c:v>на 01.01.2024 </c:v>
                </c:pt>
                <c:pt idx="1">
                  <c:v>на 01.01.2025</c:v>
                </c:pt>
                <c:pt idx="2">
                  <c:v>на 01.01.2026</c:v>
                </c:pt>
              </c:strCache>
            </c:strRef>
          </c:cat>
          <c:val>
            <c:numRef>
              <c:f>Лист1!$D$2:$D$4</c:f>
              <c:numCache>
                <c:formatCode>#,##0.0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B5-42D0-92F0-AF9F8CBE1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4429760"/>
        <c:axId val="194428976"/>
      </c:barChart>
      <c:catAx>
        <c:axId val="194429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569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28976"/>
        <c:crosses val="autoZero"/>
        <c:auto val="1"/>
        <c:lblAlgn val="ctr"/>
        <c:lblOffset val="100"/>
        <c:noMultiLvlLbl val="0"/>
      </c:catAx>
      <c:valAx>
        <c:axId val="194428976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944297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5.7162601572073113E-5"/>
          <c:y val="0.91681773314099924"/>
          <c:w val="0.95686699468231229"/>
          <c:h val="7.4173175276165265E-2"/>
        </c:manualLayout>
      </c:layout>
      <c:overlay val="0"/>
      <c:spPr>
        <a:noFill/>
        <a:ln w="26276"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7.6284740700502864E-3"/>
          <c:w val="1"/>
          <c:h val="0.736085592170558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gradFill>
              <a:gsLst>
                <a:gs pos="1000">
                  <a:schemeClr val="accent1">
                    <a:lumMod val="75000"/>
                  </a:schemeClr>
                </a:gs>
                <a:gs pos="31000">
                  <a:schemeClr val="accent1">
                    <a:lumMod val="7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63500" dist="50800" dir="564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B/>
            </a:sp3d>
          </c:spPr>
          <c:invertIfNegative val="0"/>
          <c:dLbls>
            <c:dLbl>
              <c:idx val="2"/>
              <c:layout>
                <c:manualLayout>
                  <c:x val="8.6912054068878485E-3"/>
                  <c:y val="-9.5031363070825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A49-487B-8FFF-6D66AFB24D4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491708880889254E-3"/>
                  <c:y val="-6.7075680202116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8183172861840322E-3"/>
                  <c:y val="-0.244527023124169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0870743955806001E-3"/>
                  <c:y val="-0.138000399188887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6839387314858289E-3"/>
                  <c:y val="-0.101684504665496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2075908110446305E-3"/>
                  <c:y val="-9.4421325760817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8641920099480665E-3"/>
                  <c:y val="-8.9579206491032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4.2075735163727207E-3"/>
                  <c:y val="-7.2631789046783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A7D-4581-A35A-5AFE79356EF0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5.2594444552631825E-3"/>
                  <c:y val="-5.5684371602533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A7D-4581-A35A-5AFE79356EF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Sheet1!$I$1:$K$1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Sheet1!$I$2:$K$2</c:f>
              <c:numCache>
                <c:formatCode>0.0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46-4D8A-859C-C5474EA2DB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1"/>
        <c:axId val="194426624"/>
        <c:axId val="194425056"/>
      </c:barChart>
      <c:catAx>
        <c:axId val="1944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25056"/>
        <c:crosses val="autoZero"/>
        <c:auto val="1"/>
        <c:lblAlgn val="ctr"/>
        <c:lblOffset val="100"/>
        <c:noMultiLvlLbl val="0"/>
      </c:catAx>
      <c:valAx>
        <c:axId val="194425056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442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BDEEB6-3EAE-4029-A6CD-DFA78A3D768B}" type="doc">
      <dgm:prSet loTypeId="urn:microsoft.com/office/officeart/2005/8/layout/vList2" loCatId="list" qsTypeId="urn:microsoft.com/office/officeart/2005/8/quickstyle/simple1#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5A63205-1C46-4D70-941A-3CA0FAE001CA}">
      <dgm:prSet phldrT="[Текст]" custT="1"/>
      <dgm:sp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УПРАВЛЕНИЕ МУНИЦИПАЛЬНЫМ ДОЛГОМ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(оплата процентов по кредитам) - 0,1  млн. руб.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818547-C5CE-4ECF-A256-44089C4305D6}" type="parTrans" cxnId="{EADEF0A9-45E0-4F19-A5B6-5A509A637C11}">
      <dgm:prSet/>
      <dgm:spPr/>
      <dgm:t>
        <a:bodyPr/>
        <a:lstStyle/>
        <a:p>
          <a:endParaRPr lang="ru-RU"/>
        </a:p>
      </dgm:t>
    </dgm:pt>
    <dgm:pt modelId="{D4598AF3-8541-441A-8C90-44530382126C}" type="sibTrans" cxnId="{EADEF0A9-45E0-4F19-A5B6-5A509A637C11}">
      <dgm:prSet/>
      <dgm:spPr/>
      <dgm:t>
        <a:bodyPr/>
        <a:lstStyle/>
        <a:p>
          <a:endParaRPr lang="ru-RU"/>
        </a:p>
      </dgm:t>
    </dgm:pt>
    <dgm:pt modelId="{E380940B-E54D-41F8-AB22-CC3F9A023283}">
      <dgm:prSet phldrT="[Текст]" custT="1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ОБЕСПЕЧИВАЮЩАЯ ПРОГРАММА- </a:t>
          </a:r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610,8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млн. руб. обеспечение деятельности Администрации ГО Клин, Финансово-экономического управления, Централизованной бухгалтерии, Центра обеспечения деятельности организаций бюджетной сферы и органов местного самоуправления ГО Клин, Центра проведения торгов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1E6C7F-B03D-4594-84E9-D75B4EEAC071}" type="parTrans" cxnId="{AB6DBB1E-8A07-4654-9EFE-0AC4C11447A4}">
      <dgm:prSet/>
      <dgm:spPr/>
      <dgm:t>
        <a:bodyPr/>
        <a:lstStyle/>
        <a:p>
          <a:endParaRPr lang="ru-RU"/>
        </a:p>
      </dgm:t>
    </dgm:pt>
    <dgm:pt modelId="{942DD8FD-5A99-492B-AE6D-4BAC76EE634F}" type="sibTrans" cxnId="{AB6DBB1E-8A07-4654-9EFE-0AC4C11447A4}">
      <dgm:prSet/>
      <dgm:spPr/>
      <dgm:t>
        <a:bodyPr/>
        <a:lstStyle/>
        <a:p>
          <a:endParaRPr lang="ru-RU"/>
        </a:p>
      </dgm:t>
    </dgm:pt>
    <dgm:pt modelId="{967CBC9D-D43A-40D0-A84A-15A19092CDD7}">
      <dgm:prSet phldrT="[Текст]" custT="1"/>
      <dgm:sp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УПРАВЛЕНИЕ ИМУЩЕСТВЕННЫМ КОМЛЕКСОМ </a:t>
          </a:r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149,6 </a:t>
          </a:r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млн. руб.</a:t>
          </a:r>
        </a:p>
      </dgm:t>
    </dgm:pt>
    <dgm:pt modelId="{924103A1-B037-4BFB-919D-568C1B4D5928}" type="parTrans" cxnId="{0FB7DCA3-4B12-44A7-869F-5B1609A50FC4}">
      <dgm:prSet/>
      <dgm:spPr/>
      <dgm:t>
        <a:bodyPr/>
        <a:lstStyle/>
        <a:p>
          <a:endParaRPr lang="ru-RU"/>
        </a:p>
      </dgm:t>
    </dgm:pt>
    <dgm:pt modelId="{B029BEF7-5A83-4C17-94A8-C5FE6DC6255B}" type="sibTrans" cxnId="{0FB7DCA3-4B12-44A7-869F-5B1609A50FC4}">
      <dgm:prSet/>
      <dgm:spPr/>
      <dgm:t>
        <a:bodyPr/>
        <a:lstStyle/>
        <a:p>
          <a:endParaRPr lang="ru-RU"/>
        </a:p>
      </dgm:t>
    </dgm:pt>
    <dgm:pt modelId="{F8495A51-573F-4B33-A2D1-52A9D19CB98F}" type="pres">
      <dgm:prSet presAssocID="{4EBDEEB6-3EAE-4029-A6CD-DFA78A3D76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40F116-1484-45C9-A25F-195D5E6F1245}" type="pres">
      <dgm:prSet presAssocID="{05A63205-1C46-4D70-941A-3CA0FAE001CA}" presName="parentText" presStyleLbl="node1" presStyleIdx="0" presStyleCnt="3" custAng="0" custScaleY="52318" custLinFactY="44353" custLinFactNeighborX="-11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D12ED-5069-4158-A709-1C08B01E03E8}" type="pres">
      <dgm:prSet presAssocID="{D4598AF3-8541-441A-8C90-44530382126C}" presName="spacer" presStyleCnt="0"/>
      <dgm:spPr/>
    </dgm:pt>
    <dgm:pt modelId="{CE936437-1874-4C7D-8E4B-B47A49FE22A7}" type="pres">
      <dgm:prSet presAssocID="{E380940B-E54D-41F8-AB22-CC3F9A023283}" presName="parentText" presStyleLbl="node1" presStyleIdx="1" presStyleCnt="3" custScaleY="98878" custLinFactY="4155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4543A-4F0E-4711-8D91-EBEF64204E64}" type="pres">
      <dgm:prSet presAssocID="{942DD8FD-5A99-492B-AE6D-4BAC76EE634F}" presName="spacer" presStyleCnt="0"/>
      <dgm:spPr/>
    </dgm:pt>
    <dgm:pt modelId="{1A89918B-CE4C-44DA-9871-B16EE2984C42}" type="pres">
      <dgm:prSet presAssocID="{967CBC9D-D43A-40D0-A84A-15A19092CDD7}" presName="parentText" presStyleLbl="node1" presStyleIdx="2" presStyleCnt="3" custScaleY="37064" custLinFactY="-143151" custLinFactNeighborX="11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249370-1CB3-4AFD-A846-C6E3AC6A6B19}" type="presOf" srcId="{4EBDEEB6-3EAE-4029-A6CD-DFA78A3D768B}" destId="{F8495A51-573F-4B33-A2D1-52A9D19CB98F}" srcOrd="0" destOrd="0" presId="urn:microsoft.com/office/officeart/2005/8/layout/vList2"/>
    <dgm:cxn modelId="{EADEF0A9-45E0-4F19-A5B6-5A509A637C11}" srcId="{4EBDEEB6-3EAE-4029-A6CD-DFA78A3D768B}" destId="{05A63205-1C46-4D70-941A-3CA0FAE001CA}" srcOrd="0" destOrd="0" parTransId="{EC818547-C5CE-4ECF-A256-44089C4305D6}" sibTransId="{D4598AF3-8541-441A-8C90-44530382126C}"/>
    <dgm:cxn modelId="{AD580C07-DAED-419D-B393-53547FE4F90A}" type="presOf" srcId="{E380940B-E54D-41F8-AB22-CC3F9A023283}" destId="{CE936437-1874-4C7D-8E4B-B47A49FE22A7}" srcOrd="0" destOrd="0" presId="urn:microsoft.com/office/officeart/2005/8/layout/vList2"/>
    <dgm:cxn modelId="{EB9D21E7-5140-4509-92E1-57C09A08C865}" type="presOf" srcId="{05A63205-1C46-4D70-941A-3CA0FAE001CA}" destId="{B040F116-1484-45C9-A25F-195D5E6F1245}" srcOrd="0" destOrd="0" presId="urn:microsoft.com/office/officeart/2005/8/layout/vList2"/>
    <dgm:cxn modelId="{AB6DBB1E-8A07-4654-9EFE-0AC4C11447A4}" srcId="{4EBDEEB6-3EAE-4029-A6CD-DFA78A3D768B}" destId="{E380940B-E54D-41F8-AB22-CC3F9A023283}" srcOrd="1" destOrd="0" parTransId="{DA1E6C7F-B03D-4594-84E9-D75B4EEAC071}" sibTransId="{942DD8FD-5A99-492B-AE6D-4BAC76EE634F}"/>
    <dgm:cxn modelId="{3E52B78D-F2D9-4FB5-ABFF-E61F49584D6A}" type="presOf" srcId="{967CBC9D-D43A-40D0-A84A-15A19092CDD7}" destId="{1A89918B-CE4C-44DA-9871-B16EE2984C42}" srcOrd="0" destOrd="0" presId="urn:microsoft.com/office/officeart/2005/8/layout/vList2"/>
    <dgm:cxn modelId="{0FB7DCA3-4B12-44A7-869F-5B1609A50FC4}" srcId="{4EBDEEB6-3EAE-4029-A6CD-DFA78A3D768B}" destId="{967CBC9D-D43A-40D0-A84A-15A19092CDD7}" srcOrd="2" destOrd="0" parTransId="{924103A1-B037-4BFB-919D-568C1B4D5928}" sibTransId="{B029BEF7-5A83-4C17-94A8-C5FE6DC6255B}"/>
    <dgm:cxn modelId="{A0359532-3CF9-4EA3-AB9D-E3174338D1FE}" type="presParOf" srcId="{F8495A51-573F-4B33-A2D1-52A9D19CB98F}" destId="{B040F116-1484-45C9-A25F-195D5E6F1245}" srcOrd="0" destOrd="0" presId="urn:microsoft.com/office/officeart/2005/8/layout/vList2"/>
    <dgm:cxn modelId="{1E72D188-DF26-4FF2-A4E4-3FC68AEEEC3E}" type="presParOf" srcId="{F8495A51-573F-4B33-A2D1-52A9D19CB98F}" destId="{DE8D12ED-5069-4158-A709-1C08B01E03E8}" srcOrd="1" destOrd="0" presId="urn:microsoft.com/office/officeart/2005/8/layout/vList2"/>
    <dgm:cxn modelId="{D55D7239-86D6-4C54-A59D-6A97001C73B0}" type="presParOf" srcId="{F8495A51-573F-4B33-A2D1-52A9D19CB98F}" destId="{CE936437-1874-4C7D-8E4B-B47A49FE22A7}" srcOrd="2" destOrd="0" presId="urn:microsoft.com/office/officeart/2005/8/layout/vList2"/>
    <dgm:cxn modelId="{CA90447F-377C-48AD-9D02-9337D8B58A5D}" type="presParOf" srcId="{F8495A51-573F-4B33-A2D1-52A9D19CB98F}" destId="{9A04543A-4F0E-4711-8D91-EBEF64204E64}" srcOrd="3" destOrd="0" presId="urn:microsoft.com/office/officeart/2005/8/layout/vList2"/>
    <dgm:cxn modelId="{F482F5D0-F7AD-4F5D-8FEA-DACAA4D9BD8B}" type="presParOf" srcId="{F8495A51-573F-4B33-A2D1-52A9D19CB98F}" destId="{1A89918B-CE4C-44DA-9871-B16EE2984C4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BDEEB6-3EAE-4029-A6CD-DFA78A3D76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055C42-B90B-4EE5-B24B-DC70991A9F90}">
      <dgm:prSet phldrT="[Текст]" custT="1"/>
      <dgm:sp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Дороги Подмосковья – 254,9 млн. руб.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капитальный ремонт автомобильных дорог общего пользования</a:t>
          </a:r>
        </a:p>
      </dgm:t>
    </dgm:pt>
    <dgm:pt modelId="{DFAE08F8-800B-406A-9992-57CBAA8750F3}" type="parTrans" cxnId="{D3F1014C-B469-4CAE-B1DD-509511DC66D7}">
      <dgm:prSet/>
      <dgm:spPr/>
      <dgm:t>
        <a:bodyPr/>
        <a:lstStyle/>
        <a:p>
          <a:endParaRPr lang="ru-RU"/>
        </a:p>
      </dgm:t>
    </dgm:pt>
    <dgm:pt modelId="{E60B4DEB-02D3-43C8-9F59-80A0A9921FF3}" type="sibTrans" cxnId="{D3F1014C-B469-4CAE-B1DD-509511DC66D7}">
      <dgm:prSet/>
      <dgm:spPr/>
      <dgm:t>
        <a:bodyPr/>
        <a:lstStyle/>
        <a:p>
          <a:endParaRPr lang="ru-RU"/>
        </a:p>
      </dgm:t>
    </dgm:pt>
    <dgm:pt modelId="{967CBC9D-D43A-40D0-A84A-15A19092CDD7}">
      <dgm:prSet phldrT="[Текст]" custT="1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ru-RU" sz="16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ru-RU" sz="16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80000"/>
            </a:lnSpc>
            <a:spcAft>
              <a:spcPts val="650"/>
            </a:spcAft>
          </a:pP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Пассажирский транспорт общего пользования – 94,9 млн. руб.</a:t>
          </a:r>
        </a:p>
        <a:p>
          <a:pPr>
            <a:lnSpc>
              <a:spcPct val="80000"/>
            </a:lnSpc>
            <a:spcAft>
              <a:spcPts val="650"/>
            </a:spcAft>
          </a:pPr>
          <a:r>
            <a:rPr lang="ru-RU" sz="16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(организация транспортного обслуживания населения по муниципальным маршрутам регулярных  перевозок по регулируемым тарифам)</a:t>
          </a:r>
        </a:p>
        <a:p>
          <a:pPr>
            <a:lnSpc>
              <a:spcPct val="90000"/>
            </a:lnSpc>
            <a:spcAft>
              <a:spcPts val="600"/>
            </a:spcAft>
          </a:pPr>
          <a:endParaRPr lang="ru-RU" sz="16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</a:t>
          </a:r>
        </a:p>
      </dgm:t>
    </dgm:pt>
    <dgm:pt modelId="{924103A1-B037-4BFB-919D-568C1B4D5928}" type="parTrans" cxnId="{0FB7DCA3-4B12-44A7-869F-5B1609A50FC4}">
      <dgm:prSet/>
      <dgm:spPr/>
      <dgm:t>
        <a:bodyPr/>
        <a:lstStyle/>
        <a:p>
          <a:endParaRPr lang="ru-RU"/>
        </a:p>
      </dgm:t>
    </dgm:pt>
    <dgm:pt modelId="{B029BEF7-5A83-4C17-94A8-C5FE6DC6255B}" type="sibTrans" cxnId="{0FB7DCA3-4B12-44A7-869F-5B1609A50FC4}">
      <dgm:prSet/>
      <dgm:spPr/>
      <dgm:t>
        <a:bodyPr/>
        <a:lstStyle/>
        <a:p>
          <a:endParaRPr lang="ru-RU"/>
        </a:p>
      </dgm:t>
    </dgm:pt>
    <dgm:pt modelId="{8469E1D7-7AC7-4EA6-845C-AC2498188246}">
      <dgm:prSet phldrT="[Текст]" custT="1"/>
      <dgm:sp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 дорожного движения –39,9 млн. руб. </a:t>
          </a:r>
        </a:p>
      </dgm:t>
    </dgm:pt>
    <dgm:pt modelId="{2BDB2C9C-A65D-4041-9306-79C56D16AE92}" type="parTrans" cxnId="{93273157-197E-4DE8-9681-7DDE22006D5B}">
      <dgm:prSet/>
      <dgm:spPr/>
      <dgm:t>
        <a:bodyPr/>
        <a:lstStyle/>
        <a:p>
          <a:endParaRPr lang="ru-RU"/>
        </a:p>
      </dgm:t>
    </dgm:pt>
    <dgm:pt modelId="{5117DBA4-1E38-4540-8199-7CE2147D6759}" type="sibTrans" cxnId="{93273157-197E-4DE8-9681-7DDE22006D5B}">
      <dgm:prSet/>
      <dgm:spPr/>
      <dgm:t>
        <a:bodyPr/>
        <a:lstStyle/>
        <a:p>
          <a:endParaRPr lang="ru-RU"/>
        </a:p>
      </dgm:t>
    </dgm:pt>
    <dgm:pt modelId="{DB1922B8-02E1-4AA5-AE29-1811D5231EEF}">
      <dgm:prSet phldrT="[Текст]"/>
      <dgm:sp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Обеспечивающая подпрограмма – 293,9 млн. руб. </a:t>
          </a:r>
        </a:p>
        <a:p>
          <a:r>
            <a:rPr lang="ru-RU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(обеспечение деятельности МАУ «Чистый город»)</a:t>
          </a:r>
        </a:p>
      </dgm:t>
    </dgm:pt>
    <dgm:pt modelId="{D877E1D5-366B-4909-AA3C-C2E83ABE4CF7}" type="parTrans" cxnId="{C6938091-9CEC-420A-8F01-3161731CB55C}">
      <dgm:prSet/>
      <dgm:spPr/>
      <dgm:t>
        <a:bodyPr/>
        <a:lstStyle/>
        <a:p>
          <a:endParaRPr lang="ru-RU"/>
        </a:p>
      </dgm:t>
    </dgm:pt>
    <dgm:pt modelId="{4F20D56E-1B6A-469B-882C-27B073FF0C02}" type="sibTrans" cxnId="{C6938091-9CEC-420A-8F01-3161731CB55C}">
      <dgm:prSet/>
      <dgm:spPr/>
      <dgm:t>
        <a:bodyPr/>
        <a:lstStyle/>
        <a:p>
          <a:endParaRPr lang="ru-RU"/>
        </a:p>
      </dgm:t>
    </dgm:pt>
    <dgm:pt modelId="{F8495A51-573F-4B33-A2D1-52A9D19CB98F}" type="pres">
      <dgm:prSet presAssocID="{4EBDEEB6-3EAE-4029-A6CD-DFA78A3D76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E819CC-A2E8-4CAA-80FE-C083E0CCB16F}" type="pres">
      <dgm:prSet presAssocID="{78055C42-B90B-4EE5-B24B-DC70991A9F90}" presName="parentText" presStyleLbl="node1" presStyleIdx="0" presStyleCnt="4" custScaleY="31944" custLinFactY="433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AA04C-ABC0-44B5-B89F-4AA9DBF56B62}" type="pres">
      <dgm:prSet presAssocID="{E60B4DEB-02D3-43C8-9F59-80A0A9921FF3}" presName="spacer" presStyleCnt="0"/>
      <dgm:spPr/>
      <dgm:t>
        <a:bodyPr/>
        <a:lstStyle/>
        <a:p>
          <a:endParaRPr lang="ru-RU"/>
        </a:p>
      </dgm:t>
    </dgm:pt>
    <dgm:pt modelId="{1A89918B-CE4C-44DA-9871-B16EE2984C42}" type="pres">
      <dgm:prSet presAssocID="{967CBC9D-D43A-40D0-A84A-15A19092CDD7}" presName="parentText" presStyleLbl="node1" presStyleIdx="1" presStyleCnt="4" custScaleY="44763" custLinFactY="-161732" custLinFactNeighborX="-89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C427E-4B68-4DA0-BF25-C97BA8E15E3A}" type="pres">
      <dgm:prSet presAssocID="{B029BEF7-5A83-4C17-94A8-C5FE6DC6255B}" presName="spacer" presStyleCnt="0"/>
      <dgm:spPr/>
    </dgm:pt>
    <dgm:pt modelId="{FEE932F7-FFB9-495E-AD48-9B5558FF1662}" type="pres">
      <dgm:prSet presAssocID="{8469E1D7-7AC7-4EA6-845C-AC2498188246}" presName="parentText" presStyleLbl="node1" presStyleIdx="2" presStyleCnt="4" custScaleY="31520" custLinFactNeighborX="-372" custLinFactNeighborY="6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7F890-7D49-4691-A5AE-0BBAF54E013C}" type="pres">
      <dgm:prSet presAssocID="{5117DBA4-1E38-4540-8199-7CE2147D6759}" presName="spacer" presStyleCnt="0"/>
      <dgm:spPr/>
    </dgm:pt>
    <dgm:pt modelId="{3C7F7EF8-6EB1-4C47-880B-DFA8A985B2B5}" type="pres">
      <dgm:prSet presAssocID="{DB1922B8-02E1-4AA5-AE29-1811D5231EEF}" presName="parentText" presStyleLbl="node1" presStyleIdx="3" presStyleCnt="4" custScaleY="31520" custLinFactY="84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02C787-A82D-4D48-A82A-7FCE0FA52F57}" type="presOf" srcId="{DB1922B8-02E1-4AA5-AE29-1811D5231EEF}" destId="{3C7F7EF8-6EB1-4C47-880B-DFA8A985B2B5}" srcOrd="0" destOrd="0" presId="urn:microsoft.com/office/officeart/2005/8/layout/vList2"/>
    <dgm:cxn modelId="{C6938091-9CEC-420A-8F01-3161731CB55C}" srcId="{4EBDEEB6-3EAE-4029-A6CD-DFA78A3D768B}" destId="{DB1922B8-02E1-4AA5-AE29-1811D5231EEF}" srcOrd="3" destOrd="0" parTransId="{D877E1D5-366B-4909-AA3C-C2E83ABE4CF7}" sibTransId="{4F20D56E-1B6A-469B-882C-27B073FF0C02}"/>
    <dgm:cxn modelId="{E9250533-BF70-475A-B3DD-0D5D8AC69E97}" type="presOf" srcId="{8469E1D7-7AC7-4EA6-845C-AC2498188246}" destId="{FEE932F7-FFB9-495E-AD48-9B5558FF1662}" srcOrd="0" destOrd="0" presId="urn:microsoft.com/office/officeart/2005/8/layout/vList2"/>
    <dgm:cxn modelId="{10BE2592-9D70-4CE2-AD73-152933E26655}" type="presOf" srcId="{4EBDEEB6-3EAE-4029-A6CD-DFA78A3D768B}" destId="{F8495A51-573F-4B33-A2D1-52A9D19CB98F}" srcOrd="0" destOrd="0" presId="urn:microsoft.com/office/officeart/2005/8/layout/vList2"/>
    <dgm:cxn modelId="{93273157-197E-4DE8-9681-7DDE22006D5B}" srcId="{4EBDEEB6-3EAE-4029-A6CD-DFA78A3D768B}" destId="{8469E1D7-7AC7-4EA6-845C-AC2498188246}" srcOrd="2" destOrd="0" parTransId="{2BDB2C9C-A65D-4041-9306-79C56D16AE92}" sibTransId="{5117DBA4-1E38-4540-8199-7CE2147D6759}"/>
    <dgm:cxn modelId="{D3F1014C-B469-4CAE-B1DD-509511DC66D7}" srcId="{4EBDEEB6-3EAE-4029-A6CD-DFA78A3D768B}" destId="{78055C42-B90B-4EE5-B24B-DC70991A9F90}" srcOrd="0" destOrd="0" parTransId="{DFAE08F8-800B-406A-9992-57CBAA8750F3}" sibTransId="{E60B4DEB-02D3-43C8-9F59-80A0A9921FF3}"/>
    <dgm:cxn modelId="{0FB7DCA3-4B12-44A7-869F-5B1609A50FC4}" srcId="{4EBDEEB6-3EAE-4029-A6CD-DFA78A3D768B}" destId="{967CBC9D-D43A-40D0-A84A-15A19092CDD7}" srcOrd="1" destOrd="0" parTransId="{924103A1-B037-4BFB-919D-568C1B4D5928}" sibTransId="{B029BEF7-5A83-4C17-94A8-C5FE6DC6255B}"/>
    <dgm:cxn modelId="{FC4C0B0D-60A1-4735-A515-04B9BA493D11}" type="presOf" srcId="{78055C42-B90B-4EE5-B24B-DC70991A9F90}" destId="{AFE819CC-A2E8-4CAA-80FE-C083E0CCB16F}" srcOrd="0" destOrd="0" presId="urn:microsoft.com/office/officeart/2005/8/layout/vList2"/>
    <dgm:cxn modelId="{BA946427-5C63-4B1F-850C-C81DED5B708C}" type="presOf" srcId="{967CBC9D-D43A-40D0-A84A-15A19092CDD7}" destId="{1A89918B-CE4C-44DA-9871-B16EE2984C42}" srcOrd="0" destOrd="0" presId="urn:microsoft.com/office/officeart/2005/8/layout/vList2"/>
    <dgm:cxn modelId="{DB3188D8-605E-4E83-ACF1-7C96B940F56E}" type="presParOf" srcId="{F8495A51-573F-4B33-A2D1-52A9D19CB98F}" destId="{AFE819CC-A2E8-4CAA-80FE-C083E0CCB16F}" srcOrd="0" destOrd="0" presId="urn:microsoft.com/office/officeart/2005/8/layout/vList2"/>
    <dgm:cxn modelId="{DB6EB282-7E7E-41E1-BA25-D9EDAC2CCD9C}" type="presParOf" srcId="{F8495A51-573F-4B33-A2D1-52A9D19CB98F}" destId="{E23AA04C-ABC0-44B5-B89F-4AA9DBF56B62}" srcOrd="1" destOrd="0" presId="urn:microsoft.com/office/officeart/2005/8/layout/vList2"/>
    <dgm:cxn modelId="{F327D71A-8B23-46C9-B7C1-2D9CA57B737D}" type="presParOf" srcId="{F8495A51-573F-4B33-A2D1-52A9D19CB98F}" destId="{1A89918B-CE4C-44DA-9871-B16EE2984C42}" srcOrd="2" destOrd="0" presId="urn:microsoft.com/office/officeart/2005/8/layout/vList2"/>
    <dgm:cxn modelId="{B41A4A3D-7602-4F7A-96C2-5D44A175F054}" type="presParOf" srcId="{F8495A51-573F-4B33-A2D1-52A9D19CB98F}" destId="{812C427E-4B68-4DA0-BF25-C97BA8E15E3A}" srcOrd="3" destOrd="0" presId="urn:microsoft.com/office/officeart/2005/8/layout/vList2"/>
    <dgm:cxn modelId="{FE6F1F06-B9A4-4E0C-9605-52DF85850364}" type="presParOf" srcId="{F8495A51-573F-4B33-A2D1-52A9D19CB98F}" destId="{FEE932F7-FFB9-495E-AD48-9B5558FF1662}" srcOrd="4" destOrd="0" presId="urn:microsoft.com/office/officeart/2005/8/layout/vList2"/>
    <dgm:cxn modelId="{02F3B026-4F53-46DC-BE00-CBC8856C56F9}" type="presParOf" srcId="{F8495A51-573F-4B33-A2D1-52A9D19CB98F}" destId="{CAB7F890-7D49-4691-A5AE-0BBAF54E013C}" srcOrd="5" destOrd="0" presId="urn:microsoft.com/office/officeart/2005/8/layout/vList2"/>
    <dgm:cxn modelId="{52C0216A-2C99-4D97-BFF7-EF5BED0136B8}" type="presParOf" srcId="{F8495A51-573F-4B33-A2D1-52A9D19CB98F}" destId="{3C7F7EF8-6EB1-4C47-880B-DFA8A985B2B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BDEEB6-3EAE-4029-A6CD-DFA78A3D768B}" type="doc">
      <dgm:prSet loTypeId="urn:microsoft.com/office/officeart/2005/8/layout/vList2" loCatId="list" qsTypeId="urn:microsoft.com/office/officeart/2005/8/quickstyle/simple1#6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8055C42-B90B-4EE5-B24B-DC70991A9F90}">
      <dgm:prSet phldrT="[Текст]" custT="1"/>
      <dgm:spPr>
        <a:gradFill flip="none" rotWithShape="1">
          <a:gsLst>
            <a:gs pos="0">
              <a:srgbClr val="5B9BD5">
                <a:tint val="66000"/>
                <a:satMod val="160000"/>
              </a:srgbClr>
            </a:gs>
            <a:gs pos="50000">
              <a:srgbClr val="5B9BD5">
                <a:tint val="44500"/>
                <a:satMod val="160000"/>
              </a:srgbClr>
            </a:gs>
            <a:gs pos="100000">
              <a:srgbClr val="5B9BD5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качества и доступности предоставления государственных и муниципальных услуг на базе многофункциональных центров предоставления государственных и муниципальных услуг, обеспечение деятельности Муниципального автономного учреждения «МФЦ» </a:t>
          </a:r>
          <a:r>
            <a:rPr lang="ru-RU" sz="18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800" b="1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115,5 млн. руб. </a:t>
          </a:r>
          <a:endParaRPr lang="ru-RU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E08F8-800B-406A-9992-57CBAA8750F3}" type="parTrans" cxnId="{D3F1014C-B469-4CAE-B1DD-509511DC66D7}">
      <dgm:prSet/>
      <dgm:spPr/>
      <dgm:t>
        <a:bodyPr/>
        <a:lstStyle/>
        <a:p>
          <a:endParaRPr lang="ru-RU"/>
        </a:p>
      </dgm:t>
    </dgm:pt>
    <dgm:pt modelId="{E60B4DEB-02D3-43C8-9F59-80A0A9921FF3}" type="sibTrans" cxnId="{D3F1014C-B469-4CAE-B1DD-509511DC66D7}">
      <dgm:prSet/>
      <dgm:spPr/>
      <dgm:t>
        <a:bodyPr/>
        <a:lstStyle/>
        <a:p>
          <a:endParaRPr lang="ru-RU"/>
        </a:p>
      </dgm:t>
    </dgm:pt>
    <dgm:pt modelId="{E380940B-E54D-41F8-AB22-CC3F9A023283}">
      <dgm:prSet phldrT="[Текст]" custT="1"/>
      <dgm:spPr>
        <a:gradFill flip="none" rotWithShape="0">
          <a:gsLst>
            <a:gs pos="0">
              <a:schemeClr val="accent2">
                <a:lumMod val="60000"/>
                <a:lumOff val="40000"/>
                <a:tint val="66000"/>
                <a:satMod val="160000"/>
              </a:schemeClr>
            </a:gs>
            <a:gs pos="50000">
              <a:schemeClr val="accent2">
                <a:lumMod val="60000"/>
                <a:lumOff val="40000"/>
                <a:tint val="44500"/>
                <a:satMod val="160000"/>
              </a:schemeClr>
            </a:gs>
            <a:gs pos="100000">
              <a:schemeClr val="accent2">
                <a:lumMod val="60000"/>
                <a:lumOff val="40000"/>
                <a:tint val="23500"/>
                <a:satMod val="160000"/>
              </a:schemeClr>
            </a:gs>
          </a:gsLst>
          <a:lin ang="0" scaled="1"/>
          <a:tileRect/>
        </a:gra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информационной и технологической инфраструктуры экосистемы цифровой экономики муниципального образования Московской области – </a:t>
          </a:r>
          <a:r>
            <a:rPr lang="ru-RU" sz="1800" b="1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14,1 млн. руб.</a:t>
          </a:r>
        </a:p>
      </dgm:t>
    </dgm:pt>
    <dgm:pt modelId="{DA1E6C7F-B03D-4594-84E9-D75B4EEAC071}" type="parTrans" cxnId="{AB6DBB1E-8A07-4654-9EFE-0AC4C11447A4}">
      <dgm:prSet/>
      <dgm:spPr/>
      <dgm:t>
        <a:bodyPr/>
        <a:lstStyle/>
        <a:p>
          <a:endParaRPr lang="ru-RU"/>
        </a:p>
      </dgm:t>
    </dgm:pt>
    <dgm:pt modelId="{942DD8FD-5A99-492B-AE6D-4BAC76EE634F}" type="sibTrans" cxnId="{AB6DBB1E-8A07-4654-9EFE-0AC4C11447A4}">
      <dgm:prSet/>
      <dgm:spPr/>
      <dgm:t>
        <a:bodyPr/>
        <a:lstStyle/>
        <a:p>
          <a:endParaRPr lang="ru-RU"/>
        </a:p>
      </dgm:t>
    </dgm:pt>
    <dgm:pt modelId="{F8495A51-573F-4B33-A2D1-52A9D19CB98F}" type="pres">
      <dgm:prSet presAssocID="{4EBDEEB6-3EAE-4029-A6CD-DFA78A3D76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E819CC-A2E8-4CAA-80FE-C083E0CCB16F}" type="pres">
      <dgm:prSet presAssocID="{78055C42-B90B-4EE5-B24B-DC70991A9F90}" presName="parentText" presStyleLbl="node1" presStyleIdx="0" presStyleCnt="2" custScaleY="98083" custLinFactY="-30480" custLinFactNeighborX="24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AA04C-ABC0-44B5-B89F-4AA9DBF56B62}" type="pres">
      <dgm:prSet presAssocID="{E60B4DEB-02D3-43C8-9F59-80A0A9921FF3}" presName="spacer" presStyleCnt="0"/>
      <dgm:spPr/>
    </dgm:pt>
    <dgm:pt modelId="{CE936437-1874-4C7D-8E4B-B47A49FE22A7}" type="pres">
      <dgm:prSet presAssocID="{E380940B-E54D-41F8-AB22-CC3F9A023283}" presName="parentText" presStyleLbl="node1" presStyleIdx="1" presStyleCnt="2" custScaleY="87341" custLinFactY="-35575" custLinFactNeighborX="97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D80CB0-8886-4396-9FAB-C2B6B3295881}" type="presOf" srcId="{4EBDEEB6-3EAE-4029-A6CD-DFA78A3D768B}" destId="{F8495A51-573F-4B33-A2D1-52A9D19CB98F}" srcOrd="0" destOrd="0" presId="urn:microsoft.com/office/officeart/2005/8/layout/vList2"/>
    <dgm:cxn modelId="{A5724D9B-D711-42D5-A440-A0B63570C5F4}" type="presOf" srcId="{78055C42-B90B-4EE5-B24B-DC70991A9F90}" destId="{AFE819CC-A2E8-4CAA-80FE-C083E0CCB16F}" srcOrd="0" destOrd="0" presId="urn:microsoft.com/office/officeart/2005/8/layout/vList2"/>
    <dgm:cxn modelId="{92F72CEC-0E25-4281-86BD-E53294627828}" type="presOf" srcId="{E380940B-E54D-41F8-AB22-CC3F9A023283}" destId="{CE936437-1874-4C7D-8E4B-B47A49FE22A7}" srcOrd="0" destOrd="0" presId="urn:microsoft.com/office/officeart/2005/8/layout/vList2"/>
    <dgm:cxn modelId="{D3F1014C-B469-4CAE-B1DD-509511DC66D7}" srcId="{4EBDEEB6-3EAE-4029-A6CD-DFA78A3D768B}" destId="{78055C42-B90B-4EE5-B24B-DC70991A9F90}" srcOrd="0" destOrd="0" parTransId="{DFAE08F8-800B-406A-9992-57CBAA8750F3}" sibTransId="{E60B4DEB-02D3-43C8-9F59-80A0A9921FF3}"/>
    <dgm:cxn modelId="{AB6DBB1E-8A07-4654-9EFE-0AC4C11447A4}" srcId="{4EBDEEB6-3EAE-4029-A6CD-DFA78A3D768B}" destId="{E380940B-E54D-41F8-AB22-CC3F9A023283}" srcOrd="1" destOrd="0" parTransId="{DA1E6C7F-B03D-4594-84E9-D75B4EEAC071}" sibTransId="{942DD8FD-5A99-492B-AE6D-4BAC76EE634F}"/>
    <dgm:cxn modelId="{FF66D348-41AB-4038-8748-B95DF899C45A}" type="presParOf" srcId="{F8495A51-573F-4B33-A2D1-52A9D19CB98F}" destId="{AFE819CC-A2E8-4CAA-80FE-C083E0CCB16F}" srcOrd="0" destOrd="0" presId="urn:microsoft.com/office/officeart/2005/8/layout/vList2"/>
    <dgm:cxn modelId="{4E36C9CD-8667-47C0-9C42-2282D9C49552}" type="presParOf" srcId="{F8495A51-573F-4B33-A2D1-52A9D19CB98F}" destId="{E23AA04C-ABC0-44B5-B89F-4AA9DBF56B62}" srcOrd="1" destOrd="0" presId="urn:microsoft.com/office/officeart/2005/8/layout/vList2"/>
    <dgm:cxn modelId="{D47ECE3C-22A0-4DAC-8B81-99B2EEEE8D51}" type="presParOf" srcId="{F8495A51-573F-4B33-A2D1-52A9D19CB98F}" destId="{CE936437-1874-4C7D-8E4B-B47A49FE22A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0.02467</cdr:y>
    </cdr:from>
    <cdr:to>
      <cdr:x>1</cdr:x>
      <cdr:y>0.08683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0" y="139125"/>
          <a:ext cx="3918646" cy="3504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>
          <a:lvl1pPr algn="l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  <a:lvl2pPr algn="l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2pPr>
          <a:lvl3pPr algn="l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3pPr>
          <a:lvl4pPr algn="l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4pPr>
          <a:lvl5pPr algn="l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5pPr>
          <a:lvl6pPr marL="457200" algn="l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6pPr>
          <a:lvl7pPr marL="914400" algn="l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7pPr>
          <a:lvl8pPr marL="1371600" algn="l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8pPr>
          <a:lvl9pPr marL="1828800" algn="l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defRPr sz="4400">
              <a:solidFill>
                <a:schemeClr val="tx1"/>
              </a:solidFill>
              <a:latin typeface="Calibri Light"/>
            </a:defRPr>
          </a:lvl9pPr>
        </a:lstStyle>
        <a:p xmlns:a="http://schemas.openxmlformats.org/drawingml/2006/main">
          <a:pPr algn="ctr"/>
          <a:endParaRPr lang="ru-RU" sz="14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0.53083</cdr:x>
      <cdr:y>0.28117</cdr:y>
    </cdr:from>
    <cdr:to>
      <cdr:x>0.76418</cdr:x>
      <cdr:y>0.3424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80149" y="1585471"/>
          <a:ext cx="914400" cy="3452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0.54535</cdr:x>
      <cdr:y>0.20286</cdr:y>
    </cdr:from>
    <cdr:to>
      <cdr:x>0.62628</cdr:x>
      <cdr:y>0.29464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88280" y="649164"/>
          <a:ext cx="832104" cy="502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0.54535</cdr:x>
      <cdr:y>0.20286</cdr:y>
    </cdr:from>
    <cdr:to>
      <cdr:x>0.62628</cdr:x>
      <cdr:y>0.29464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88280" y="649164"/>
          <a:ext cx="832104" cy="502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0.40325</cdr:x>
      <cdr:y>0.51879</cdr:y>
    </cdr:from>
    <cdr:to>
      <cdr:x>0.75138</cdr:x>
      <cdr:y>0.69875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3998442" y="2859843"/>
          <a:ext cx="3451891" cy="992038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6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defTabSz="711200">
            <a:lnSpc>
              <a:spcPct val="90000"/>
            </a:lnSpc>
            <a:spcAft>
              <a:spcPts val="0"/>
            </a:spcAft>
          </a:pPr>
          <a:endParaRPr lang="ru-RU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0.41171</cdr:x>
      <cdr:y>0.28225</cdr:y>
    </cdr:from>
    <cdr:to>
      <cdr:x>0.75984</cdr:x>
      <cdr:y>0.47178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4082297" y="1555933"/>
          <a:ext cx="3451892" cy="104476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defTabSz="711200">
            <a:lnSpc>
              <a:spcPct val="90000"/>
            </a:lnSpc>
            <a:spcAft>
              <a:spcPts val="0"/>
            </a:spcAft>
          </a:pPr>
          <a:endParaRPr lang="ru-RU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0.41353</cdr:x>
      <cdr:y>0.07647</cdr:y>
    </cdr:from>
    <cdr:to>
      <cdr:x>0.76166</cdr:x>
      <cdr:y>0.24884</cdr:y>
    </cdr:to>
    <cdr:sp macro="" textlink="">
      <cdr:nvSpPr>
        <cdr:cNvPr id="8" name="Овал 7"/>
        <cdr:cNvSpPr/>
      </cdr:nvSpPr>
      <cdr:spPr>
        <a:xfrm xmlns:a="http://schemas.openxmlformats.org/drawingml/2006/main">
          <a:off x="4100355" y="421557"/>
          <a:ext cx="3451891" cy="9502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defTabSz="711200">
            <a:lnSpc>
              <a:spcPct val="90000"/>
            </a:lnSpc>
            <a:spcAft>
              <a:spcPts val="0"/>
            </a:spcAft>
          </a:pPr>
          <a:endParaRPr lang="ru-RU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0.50045</cdr:x>
      <cdr:y>0.61086</cdr:y>
    </cdr:from>
    <cdr:to>
      <cdr:x>0.76444</cdr:x>
      <cdr:y>0.87088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987947" y="2169141"/>
          <a:ext cx="1048685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5400" b="0" cap="none" spc="0" dirty="0" smtClean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rPr>
            <a:t>+</a:t>
          </a:r>
          <a:r>
            <a:rPr lang="ru-RU" sz="4000" dirty="0" smtClean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rPr>
            <a:t>57</a:t>
          </a:r>
          <a:endParaRPr lang="ru-RU" sz="4000" b="0" cap="none" spc="0" dirty="0">
            <a:ln w="0"/>
            <a:gradFill>
              <a:gsLst>
                <a:gs pos="21000">
                  <a:srgbClr val="53575C"/>
                </a:gs>
                <a:gs pos="88000">
                  <a:srgbClr val="C5C7CA"/>
                </a:gs>
              </a:gsLst>
              <a:lin ang="5400000"/>
            </a:gradFill>
            <a:effectLst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0.97698</cdr:y>
    </cdr:to>
    <cdr:grpSp>
      <cdr:nvGrpSpPr>
        <cdr:cNvPr id="14" name="Группа 1"/>
        <cdr:cNvGrpSpPr/>
      </cdr:nvGrpSpPr>
      <cdr:grpSpPr>
        <a:xfrm xmlns:a="http://schemas.openxmlformats.org/drawingml/2006/main">
          <a:off x="0" y="0"/>
          <a:ext cx="7869555" cy="2877907"/>
          <a:chOff x="-934334391" y="-2023347"/>
          <a:chExt cx="941136759" cy="4429012"/>
        </a:xfrm>
      </cdr:grpSpPr>
      <cdr:sp macro="" textlink="">
        <cdr:nvSpPr>
          <cdr:cNvPr id="3" name="Скругленный прямоугольник 2"/>
          <cdr:cNvSpPr/>
        </cdr:nvSpPr>
        <cdr:spPr>
          <a:xfrm xmlns:a="http://schemas.openxmlformats.org/drawingml/2006/main">
            <a:off x="-934334391" y="-2023347"/>
            <a:ext cx="941136759" cy="1319393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92D050"/>
          </a:solidFill>
          <a:ln xmlns:a="http://schemas.openxmlformats.org/drawingml/2006/main">
            <a:solidFill>
              <a:schemeClr val="bg1"/>
            </a:solidFill>
          </a:ln>
        </cdr:spPr>
        <cdr:style>
          <a:lnRef xmlns:a="http://schemas.openxmlformats.org/drawingml/2006/main" idx="2">
            <a:schemeClr val="lt1">
              <a:hueOff val="0"/>
              <a:satOff val="0"/>
              <a:lumOff val="0"/>
              <a:alphaOff val="0"/>
            </a:schemeClr>
          </a:lnRef>
          <a:fillRef xmlns:a="http://schemas.openxmlformats.org/drawingml/2006/main" idx="1">
            <a:schemeClr val="accent3">
              <a:hueOff val="0"/>
              <a:satOff val="0"/>
              <a:lumOff val="0"/>
              <a:alphaOff val="0"/>
            </a:schemeClr>
          </a:fillRef>
          <a:effectRef xmlns:a="http://schemas.openxmlformats.org/drawingml/2006/main" idx="0">
            <a:schemeClr val="accent3">
              <a:hueOff val="0"/>
              <a:satOff val="0"/>
              <a:lumOff val="0"/>
              <a:alphaOff val="0"/>
            </a:schemeClr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lnSpc>
                <a:spcPts val="2100"/>
              </a:lnSpc>
            </a:pPr>
            <a:endPara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 xmlns:a="http://schemas.openxmlformats.org/drawingml/2006/main">
            <a:pPr>
              <a:lnSpc>
                <a:spcPts val="21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«Комфортная городская среда»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348,7 млн. руб.</a:t>
            </a:r>
          </a:p>
          <a:p xmlns:a="http://schemas.openxmlformats.org/drawingml/2006/main">
            <a:pPr marL="171450" indent="-171450">
              <a:buFontTx/>
              <a:buChar char="-"/>
            </a:pPr>
            <a:endParaRPr lang="ru-RU" dirty="0" smtClean="0"/>
          </a:p>
        </cdr:txBody>
      </cdr:sp>
      <cdr:sp macro="" textlink="">
        <cdr:nvSpPr>
          <cdr:cNvPr id="4" name="Скругленный прямоугольник 4"/>
          <cdr:cNvSpPr/>
        </cdr:nvSpPr>
        <cdr:spPr>
          <a:xfrm xmlns:a="http://schemas.openxmlformats.org/drawingml/2006/main">
            <a:off x="83623" y="859885"/>
            <a:ext cx="6718745" cy="1545780"/>
          </a:xfrm>
          <a:prstGeom xmlns:a="http://schemas.openxmlformats.org/drawingml/2006/main" prst="rect">
            <a:avLst/>
          </a:prstGeom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spcFirstLastPara="0" vert="horz" wrap="square" lIns="49530" tIns="49530" rIns="49530" bIns="49530" numCol="1" spcCol="1270" anchor="ctr" anchorCtr="0">
            <a:noAutofit/>
          </a:bodyPr>
          <a:lstStyle xmlns:a="http://schemas.openxmlformats.org/drawingml/2006/main"/>
          <a:p xmlns:a="http://schemas.openxmlformats.org/drawingml/2006/main">
            <a:endParaRPr lang="ru-RU"/>
          </a:p>
        </cdr:txBody>
      </cdr:sp>
    </cdr:grpSp>
  </cdr:relSizeAnchor>
  <cdr:relSizeAnchor xmlns:cdr="http://schemas.openxmlformats.org/drawingml/2006/chartDrawing">
    <cdr:from>
      <cdr:x>0</cdr:x>
      <cdr:y>0.42767</cdr:y>
    </cdr:from>
    <cdr:to>
      <cdr:x>1</cdr:x>
      <cdr:y>0.72254</cdr:y>
    </cdr:to>
    <cdr:sp macro="" textlink="">
      <cdr:nvSpPr>
        <cdr:cNvPr id="11" name="Скругленный прямоугольник 10"/>
        <cdr:cNvSpPr/>
      </cdr:nvSpPr>
      <cdr:spPr>
        <a:xfrm xmlns:a="http://schemas.openxmlformats.org/drawingml/2006/main">
          <a:off x="0" y="1259791"/>
          <a:ext cx="7869555" cy="86861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C608"/>
        </a:solidFill>
      </cdr:spPr>
      <cdr:style>
        <a:lnRef xmlns:a="http://schemas.openxmlformats.org/drawingml/2006/main" idx="2">
          <a:schemeClr val="lt1">
            <a:hueOff val="0"/>
            <a:satOff val="0"/>
            <a:lumOff val="0"/>
            <a:alphaOff val="0"/>
          </a:schemeClr>
        </a:lnRef>
        <a:fillRef xmlns:a="http://schemas.openxmlformats.org/drawingml/2006/main" idx="1">
          <a:schemeClr val="accent5">
            <a:hueOff val="0"/>
            <a:satOff val="0"/>
            <a:lumOff val="0"/>
            <a:alphaOff val="0"/>
          </a:schemeClr>
        </a:fillRef>
        <a:effectRef xmlns:a="http://schemas.openxmlformats.org/drawingml/2006/main" idx="0">
          <a:schemeClr val="accent5">
            <a:hueOff val="0"/>
            <a:satOff val="0"/>
            <a:lumOff val="0"/>
            <a:alphaOff val="0"/>
          </a:schemeClr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ts val="2000"/>
            </a:lnSpc>
          </a:pP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Подпрограмма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«Создание условий для обеспечения комфортного проживания жителей, в том числе в многоквартирных домах на территории МО» 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- 1 175,5 млн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руб.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5" y="3"/>
            <a:ext cx="2946400" cy="49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0" tIns="45660" rIns="91320" bIns="45660" numCol="1" anchor="t" anchorCtr="0" compatLnSpc="1">
            <a:prstTxWarp prst="textNoShape">
              <a:avLst/>
            </a:prstTxWarp>
          </a:bodyPr>
          <a:lstStyle>
            <a:lvl1pPr defTabSz="921334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92" y="3"/>
            <a:ext cx="2946400" cy="49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0" tIns="45660" rIns="91320" bIns="45660" numCol="1" anchor="t" anchorCtr="0" compatLnSpc="1">
            <a:prstTxWarp prst="textNoShape">
              <a:avLst/>
            </a:prstTxWarp>
          </a:bodyPr>
          <a:lstStyle>
            <a:lvl1pPr algn="r" defTabSz="921334" eaLnBrk="0" hangingPunct="0">
              <a:defRPr sz="1200"/>
            </a:lvl1pPr>
          </a:lstStyle>
          <a:p>
            <a:fld id="{57F82DEE-02E7-4C0F-9B64-D5766D648B5A}" type="datetimeFigureOut">
              <a:rPr lang="ru-RU"/>
              <a:pPr/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9" tIns="45325" rIns="90649" bIns="4532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8" y="4778382"/>
            <a:ext cx="5438775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0" tIns="45660" rIns="91320" bIns="456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5" y="9429753"/>
            <a:ext cx="2946400" cy="49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0" tIns="45660" rIns="91320" bIns="45660" numCol="1" anchor="b" anchorCtr="0" compatLnSpc="1">
            <a:prstTxWarp prst="textNoShape">
              <a:avLst/>
            </a:prstTxWarp>
          </a:bodyPr>
          <a:lstStyle>
            <a:lvl1pPr defTabSz="921334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92" y="9429753"/>
            <a:ext cx="2946400" cy="49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0" tIns="45660" rIns="91320" bIns="45660" numCol="1" anchor="b" anchorCtr="0" compatLnSpc="1">
            <a:prstTxWarp prst="textNoShape">
              <a:avLst/>
            </a:prstTxWarp>
          </a:bodyPr>
          <a:lstStyle>
            <a:lvl1pPr algn="r" defTabSz="921334" eaLnBrk="0" hangingPunct="0">
              <a:defRPr sz="1200"/>
            </a:lvl1pPr>
          </a:lstStyle>
          <a:p>
            <a:fld id="{6F4279E4-1DC4-411C-ABAF-53F33F1160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70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106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CA1F44-BDBB-4727-93DD-78C8E3E5B658}" type="slidenum">
              <a:rPr lang="ru-RU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26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CB6271-4598-433E-A7D2-76F3D7FC815B}" type="slidenum">
              <a:rPr lang="ru-RU" smtClean="0"/>
              <a:pPr/>
              <a:t>11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41925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CB6271-4598-433E-A7D2-76F3D7FC815B}" type="slidenum">
              <a:rPr lang="ru-RU" smtClean="0"/>
              <a:pPr/>
              <a:t>12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45056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CB6271-4598-433E-A7D2-76F3D7FC815B}" type="slidenum">
              <a:rPr lang="ru-RU" smtClean="0"/>
              <a:pPr/>
              <a:t>13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83530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788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21167">
              <a:defRPr/>
            </a:pPr>
            <a:fld id="{730705A1-304B-4522-BB24-3864F61EE1AF}" type="slidenum">
              <a:rPr lang="ru-RU">
                <a:solidFill>
                  <a:prstClr val="black"/>
                </a:solidFill>
              </a:rPr>
              <a:pPr defTabSz="921167"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899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08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B25C35-E3E9-4832-A92D-B15B1FF044A3}" type="slidenum">
              <a:rPr lang="ru-RU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163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747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99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027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86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094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91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B970FD-D032-45FF-B635-910D65A87215}" type="slidenum">
              <a:rPr lang="ru-RU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960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72414E-C7E2-4486-856A-78E8448B33BD}" type="slidenum">
              <a:rPr lang="ru-RU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74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10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456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0646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949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2678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8625" y="1231900"/>
            <a:ext cx="5911850" cy="33258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D90209-EEBB-4F99-97FF-97CD8BDE22E2}" type="slidenum">
              <a:rPr lang="ru-RU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027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8625" y="1231900"/>
            <a:ext cx="5911850" cy="33258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D90209-EEBB-4F99-97FF-97CD8BDE22E2}" type="slidenum">
              <a:rPr lang="ru-RU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18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25" y="1231900"/>
            <a:ext cx="5911850" cy="33258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5434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087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3075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0129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4589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308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0103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894FF-87E2-477F-863A-454F1C663A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57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397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9235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9728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8D7AF8-3791-446A-94B1-64BC61372D5B}" type="slidenum">
              <a:rPr lang="ru-RU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668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25" y="1231900"/>
            <a:ext cx="5911850" cy="33258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450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4589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3388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4644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22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295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564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727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4339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806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448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25" y="1231900"/>
            <a:ext cx="5911850" cy="33258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441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571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9001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805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74112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733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37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8597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2493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BC0F15-D3F2-4B3E-9A91-99F55802A860}" type="slidenum">
              <a:rPr lang="ru-RU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4646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107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17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39738" y="1239838"/>
            <a:ext cx="5948362" cy="3346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169483-82F6-4F6A-A368-8A9CDE3AA9A1}" type="slidenum">
              <a:rPr lang="ru-RU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1271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9329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3312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D2EEF9-E16A-4368-8E64-844706FC8A85}" type="slidenum">
              <a:rPr lang="ru-RU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971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98176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772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3619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855FFC-24D2-49FC-B860-F1E90462408C}" type="slidenum">
              <a:rPr lang="ru-RU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1739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5720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41425"/>
            <a:ext cx="5956300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0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4029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90DA74-66E3-41D9-851C-053413059DEB}" type="slidenum">
              <a:rPr lang="ru-RU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0475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99689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295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95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9838"/>
            <a:ext cx="5948362" cy="3346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7915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9838"/>
            <a:ext cx="5948362" cy="3346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76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987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06525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0422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1819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55439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0732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9838"/>
            <a:ext cx="5948362" cy="3346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82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146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31015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1885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3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FD507-43AA-46BA-9EF8-D578ADDD968C}" type="slidenum">
              <a:rPr lang="ru-RU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5686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61788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2186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2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279E4-1DC4-411C-ABAF-53F33F1160BF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4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DF5BC-9452-430C-839E-9E0C23048F0A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DA769-4B0C-41CB-978F-ACA5BE5D32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940F0-6CB6-443D-BDC2-55BCA1D6D4D0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43568-149F-480F-A626-2B7DBB6A94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292A5-EE25-4208-A658-AF2CEEF4D7F7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4AEB5-57DD-4634-8E45-21D71694DD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02520-C7AD-4A4E-90E7-34D809A40763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DE211-B8A8-49E3-9EB5-F7585FC5DB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4DDCB-625D-4930-84BD-9495B1C8B939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80BCD-FBE0-41C9-8DEF-39B9E6B277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C5612-1EB8-45AE-8784-D73C990052D5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3790E-E69E-4750-8EC0-202E065CDA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3DD61-5E09-4D05-9EAD-CF0CD6C14DA2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5AEB9-36B4-461F-A45E-A9DFF660B6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D059B-2B51-4D4B-BB95-49305DA4C5EF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EE661-C28F-49C1-8C8A-937751971E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D098C-AC0C-40CD-9471-393AECE30603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06236-5335-41BA-BAEF-FC547B1EF6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7317-72A8-4B62-A7EA-97F34EAFC698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19D99-69CB-42CE-9CFF-D5547EDA3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7BEDC-3535-4813-8B5D-CB54B03D6BCE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8B4BB-A886-450C-A0E8-08668F7457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89E5-6B49-4FF5-B8A8-B9590927989A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F1670-7ADC-4BF9-BCB9-19060089B8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3552D-D678-4540-941A-F81344108A54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E80E6-112A-4584-856A-1DAA74B118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DA80F-5028-420F-A40E-A1D9F1E60E84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F38EB-7359-4D25-B859-AD34054CE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4E59A-A5EB-4AAA-AA8F-D60A13846ADD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730A5-428E-448C-BE60-54E2D19A42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EE3A2-5CC7-4103-AB10-1ACB7D3DA47B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43E0-0F8B-4C18-86BE-2965EA3F2F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B172D-6201-44E7-82E5-AE60F3C78D91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3FBD1-6492-4237-B1E1-4A5C6667CA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7D4F9-6AD0-4E1C-A4B4-E0F6F47A9666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830EF-5B0E-40E1-92ED-1081E00121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CA82F-C2FD-43A8-AB39-7B2815B47C2E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C98A0-74B1-4ADF-9021-CC5C1E2128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72C7-14A5-4E2F-91F3-0356755D2D44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2E069-E31A-479B-ABC2-64391365CA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DE598-2D45-4D48-9409-D91A7B7D3A9D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04EB0-331F-45A1-A959-5E8F27EC4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A4714-5876-45F1-B357-047586215878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5AEC7-8A5B-4052-AE0D-1185A0D918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6EB73-9177-4CF6-9041-73EAEAB60058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B400B-F390-4828-9679-DD870ED436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6B53-FDE9-4BB4-B3D4-BB370B7420FA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CDEBD-ED7E-46E7-AE02-4E947553EA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56C6-A081-42A3-A88D-A4A13A84C6E7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6846-F8A0-46F9-988A-1E45869E22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1CEC3-9557-47A5-BFCC-6D49B47D4777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C583-B93B-4F3D-8CF8-ECF9B66E6E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4455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44550" y="1828800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1A6BB16-FDAA-4844-8596-45722C2C8ACE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69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9F839A0-034D-4908-9FAF-5049B4FFCA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38" r:id="rId2"/>
    <p:sldLayoutId id="2147484137" r:id="rId3"/>
    <p:sldLayoutId id="2147484136" r:id="rId4"/>
    <p:sldLayoutId id="2147484135" r:id="rId5"/>
    <p:sldLayoutId id="2147484134" r:id="rId6"/>
    <p:sldLayoutId id="2147484133" r:id="rId7"/>
    <p:sldLayoutId id="2147484132" r:id="rId8"/>
    <p:sldLayoutId id="2147484131" r:id="rId9"/>
    <p:sldLayoutId id="2147484130" r:id="rId10"/>
    <p:sldLayoutId id="2147484129" r:id="rId11"/>
    <p:sldLayoutId id="2147484128" r:id="rId12"/>
    <p:sldLayoutId id="2147484127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0F1B1E1-8BE2-4AF3-AB92-8661432EFA99}" type="datetime1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28251C-5630-4955-804D-89282494CA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1" r:id="rId2"/>
    <p:sldLayoutId id="2147484150" r:id="rId3"/>
    <p:sldLayoutId id="2147484149" r:id="rId4"/>
    <p:sldLayoutId id="2147484148" r:id="rId5"/>
    <p:sldLayoutId id="2147484147" r:id="rId6"/>
    <p:sldLayoutId id="2147484146" r:id="rId7"/>
    <p:sldLayoutId id="2147484145" r:id="rId8"/>
    <p:sldLayoutId id="2147484144" r:id="rId9"/>
    <p:sldLayoutId id="2147484143" r:id="rId10"/>
    <p:sldLayoutId id="2147484142" r:id="rId11"/>
    <p:sldLayoutId id="2147484141" r:id="rId12"/>
    <p:sldLayoutId id="2147484140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2.xml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2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chart" Target="../charts/chart2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30.xml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chart" Target="../charts/chart32.xml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7" Type="http://schemas.openxmlformats.org/officeDocument/2006/relationships/chart" Target="../charts/chart35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5" Type="http://schemas.openxmlformats.org/officeDocument/2006/relationships/image" Target="../media/image1.png"/><Relationship Id="rId4" Type="http://schemas.openxmlformats.org/officeDocument/2006/relationships/chart" Target="../charts/char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7" Type="http://schemas.openxmlformats.org/officeDocument/2006/relationships/chart" Target="../charts/chart37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39.xml"/><Relationship Id="rId5" Type="http://schemas.openxmlformats.org/officeDocument/2006/relationships/image" Target="../media/image20.jpeg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40.xml"/><Relationship Id="rId4" Type="http://schemas.openxmlformats.org/officeDocument/2006/relationships/image" Target="../media/image2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4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43.xml"/><Relationship Id="rId4" Type="http://schemas.openxmlformats.org/officeDocument/2006/relationships/image" Target="../media/image2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46.xml"/><Relationship Id="rId5" Type="http://schemas.openxmlformats.org/officeDocument/2006/relationships/image" Target="../media/image1.png"/><Relationship Id="rId4" Type="http://schemas.openxmlformats.org/officeDocument/2006/relationships/chart" Target="../charts/chart4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48.xml"/><Relationship Id="rId5" Type="http://schemas.openxmlformats.org/officeDocument/2006/relationships/image" Target="../media/image26.jpeg"/><Relationship Id="rId4" Type="http://schemas.openxmlformats.org/officeDocument/2006/relationships/chart" Target="../charts/chart4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hart" Target="../charts/chart49.xm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chart" Target="../charts/chart50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52.xml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chart" Target="../charts/chart53.xml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2.xml"/><Relationship Id="rId11" Type="http://schemas.openxmlformats.org/officeDocument/2006/relationships/chart" Target="../charts/chart54.xml"/><Relationship Id="rId5" Type="http://schemas.openxmlformats.org/officeDocument/2006/relationships/diagramData" Target="../diagrams/data2.xml"/><Relationship Id="rId10" Type="http://schemas.openxmlformats.org/officeDocument/2006/relationships/image" Target="../media/image27.jpeg"/><Relationship Id="rId4" Type="http://schemas.openxmlformats.org/officeDocument/2006/relationships/image" Target="../media/image1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chart" Target="../charts/chart57.xml"/><Relationship Id="rId3" Type="http://schemas.openxmlformats.org/officeDocument/2006/relationships/chart" Target="../charts/chart55.xml"/><Relationship Id="rId7" Type="http://schemas.openxmlformats.org/officeDocument/2006/relationships/diagramData" Target="../diagrams/data3.xml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56.xml"/><Relationship Id="rId11" Type="http://schemas.microsoft.com/office/2007/relationships/diagramDrawing" Target="../diagrams/drawing3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.png"/><Relationship Id="rId9" Type="http://schemas.openxmlformats.org/officeDocument/2006/relationships/diagramQuickStyle" Target="../diagrams/quickStyle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jpeg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jpeg"/><Relationship Id="rId5" Type="http://schemas.openxmlformats.org/officeDocument/2006/relationships/chart" Target="../charts/chart60.xml"/><Relationship Id="rId4" Type="http://schemas.openxmlformats.org/officeDocument/2006/relationships/chart" Target="../charts/chart5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2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jpeg"/><Relationship Id="rId5" Type="http://schemas.openxmlformats.org/officeDocument/2006/relationships/image" Target="../media/image1.png"/><Relationship Id="rId4" Type="http://schemas.openxmlformats.org/officeDocument/2006/relationships/chart" Target="../charts/chart6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image" Target="../media/image8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65088" y="749300"/>
            <a:ext cx="12733338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144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>
              <a:solidFill>
                <a:srgbClr val="176B3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44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44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ГРАЖДАН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54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Решению </a:t>
            </a: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altLang="ru-RU" sz="3600" b="1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altLang="ru-RU" sz="3600" b="1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Клин от 30.04.2026 № 3/71</a:t>
            </a:r>
            <a:endParaRPr lang="ru-RU" altLang="ru-RU" sz="3600" b="1" dirty="0" smtClean="0">
              <a:solidFill>
                <a:srgbClr val="176B3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отчета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исполнении бюджета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Клин Московской области</a:t>
            </a:r>
            <a:endParaRPr lang="ru-RU" altLang="ru-RU" sz="3600" b="1" dirty="0" smtClean="0">
              <a:solidFill>
                <a:srgbClr val="176B3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3600" b="1" dirty="0" smtClean="0">
                <a:solidFill>
                  <a:srgbClr val="176B3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2025 год»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3600" b="1" dirty="0" smtClean="0">
              <a:solidFill>
                <a:srgbClr val="176B3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4000" b="1" dirty="0" smtClean="0">
              <a:solidFill>
                <a:srgbClr val="176B3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4000" b="1" dirty="0" smtClean="0">
              <a:solidFill>
                <a:srgbClr val="176B3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3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5088" y="6570663"/>
            <a:ext cx="12306301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Номер слайда 1"/>
          <p:cNvSpPr txBox="1">
            <a:spLocks noGrp="1"/>
          </p:cNvSpPr>
          <p:nvPr/>
        </p:nvSpPr>
        <p:spPr bwMode="auto">
          <a:xfrm>
            <a:off x="9829800" y="6219826"/>
            <a:ext cx="23622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90000"/>
              </a:lnSpc>
            </a:pPr>
            <a:endParaRPr lang="ru-RU" altLang="ru-RU" sz="1000" dirty="0">
              <a:solidFill>
                <a:srgbClr val="898989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219826"/>
            <a:ext cx="3581400" cy="501649"/>
          </a:xfrm>
        </p:spPr>
        <p:txBody>
          <a:bodyPr/>
          <a:lstStyle/>
          <a:p>
            <a:pPr>
              <a:defRPr/>
            </a:pPr>
            <a:fld id="{843004B8-0346-4560-B2D6-A7FFEDC1A2D0}" type="slidenum">
              <a:rPr lang="ru-RU" altLang="ru-RU"/>
              <a:pPr>
                <a:defRPr/>
              </a:pPr>
              <a:t>1</a:t>
            </a:fld>
            <a:endParaRPr lang="ru-RU" altLang="ru-RU" dirty="0"/>
          </a:p>
        </p:txBody>
      </p:sp>
      <p:pic>
        <p:nvPicPr>
          <p:cNvPr id="1030" name="Picture 6" descr="https://www.klincity.ru/bitrix/templates/bootstrap_main/img/logoGOKli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958" y="120135"/>
            <a:ext cx="885825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8693523" y="277812"/>
            <a:ext cx="2429435" cy="9429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</a:p>
          <a:p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Клин </a:t>
            </a:r>
          </a:p>
          <a:p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5"/>
          <p:cNvSpPr>
            <a:spLocks noGrp="1"/>
          </p:cNvSpPr>
          <p:nvPr>
            <p:ph type="title"/>
          </p:nvPr>
        </p:nvSpPr>
        <p:spPr>
          <a:xfrm>
            <a:off x="0" y="363919"/>
            <a:ext cx="11691551" cy="665821"/>
          </a:xfrm>
        </p:spPr>
        <p:txBody>
          <a:bodyPr/>
          <a:lstStyle/>
          <a:p>
            <a:pPr algn="ctr"/>
            <a:r>
              <a:rPr lang="ru-RU" altLang="ru-RU" sz="2800" dirty="0" smtClean="0">
                <a:latin typeface="Times New Roman" pitchFamily="18" charset="0"/>
              </a:rPr>
              <a:t>Доходы бюджета городского округа Клин, млн. руб.</a:t>
            </a:r>
          </a:p>
        </p:txBody>
      </p:sp>
      <p:graphicFrame>
        <p:nvGraphicFramePr>
          <p:cNvPr id="2" name="Object 16"/>
          <p:cNvGraphicFramePr>
            <a:graphicFrameLocks noGrp="1"/>
          </p:cNvGraphicFramePr>
          <p:nvPr>
            <p:ph idx="1"/>
            <p:extLst/>
          </p:nvPr>
        </p:nvGraphicFramePr>
        <p:xfrm>
          <a:off x="1241873" y="1050995"/>
          <a:ext cx="10449678" cy="5130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7108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181860"/>
            <a:ext cx="3289479" cy="539616"/>
          </a:xfrm>
        </p:spPr>
        <p:txBody>
          <a:bodyPr/>
          <a:lstStyle/>
          <a:p>
            <a:pPr>
              <a:defRPr/>
            </a:pPr>
            <a:fld id="{05106F0E-49CD-4CD5-99C5-D77122CADC91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7379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736702"/>
            <a:ext cx="12253913" cy="12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67389" y="6492875"/>
            <a:ext cx="2743200" cy="365125"/>
          </a:xfrm>
        </p:spPr>
        <p:txBody>
          <a:bodyPr/>
          <a:lstStyle/>
          <a:p>
            <a:pPr>
              <a:defRPr/>
            </a:pPr>
            <a:fld id="{76B71209-D1C4-4B62-93C9-52CDE48CAFAF}" type="slidenum">
              <a:rPr lang="ru-RU" altLang="ru-RU"/>
              <a:pPr>
                <a:defRPr/>
              </a:pPr>
              <a:t>11</a:t>
            </a:fld>
            <a:endParaRPr lang="ru-RU" altLang="ru-RU" dirty="0"/>
          </a:p>
        </p:txBody>
      </p:sp>
      <p:sp>
        <p:nvSpPr>
          <p:cNvPr id="48131" name="TextBox 1"/>
          <p:cNvSpPr txBox="1">
            <a:spLocks noChangeArrowheads="1"/>
          </p:cNvSpPr>
          <p:nvPr/>
        </p:nvSpPr>
        <p:spPr bwMode="auto">
          <a:xfrm>
            <a:off x="574862" y="168089"/>
            <a:ext cx="1131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Информация об объеме и структуре налоговых и неналоговых доходов, а также межбюджетных трансфертах, </a:t>
            </a:r>
          </a:p>
          <a:p>
            <a:pPr algn="ctr" eaLnBrk="0" hangingPunct="0"/>
            <a:r>
              <a:rPr lang="ru-RU" b="1" dirty="0" smtClean="0"/>
              <a:t>поступивших </a:t>
            </a:r>
            <a:r>
              <a:rPr lang="ru-RU" b="1" dirty="0"/>
              <a:t>в бюджет </a:t>
            </a:r>
            <a:r>
              <a:rPr lang="ru-RU" b="1" dirty="0" smtClean="0"/>
              <a:t>городского округа Клин </a:t>
            </a:r>
            <a:r>
              <a:rPr lang="ru-RU" b="1" dirty="0"/>
              <a:t>в сравнении с плановыми назначениями (за </a:t>
            </a:r>
            <a:r>
              <a:rPr lang="ru-RU" b="1" dirty="0" smtClean="0"/>
              <a:t>2025 год</a:t>
            </a:r>
            <a:r>
              <a:rPr lang="ru-RU" b="1" dirty="0"/>
              <a:t>), </a:t>
            </a:r>
            <a:r>
              <a:rPr lang="ru-RU" b="1" dirty="0" smtClean="0"/>
              <a:t>тыс. </a:t>
            </a:r>
            <a:r>
              <a:rPr lang="ru-RU" b="1" dirty="0"/>
              <a:t>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7734" y="909908"/>
          <a:ext cx="11932330" cy="5582969"/>
        </p:xfrm>
        <a:graphic>
          <a:graphicData uri="http://schemas.openxmlformats.org/drawingml/2006/table">
            <a:tbl>
              <a:tblPr/>
              <a:tblGrid>
                <a:gridCol w="1693334">
                  <a:extLst>
                    <a:ext uri="{9D8B030D-6E8A-4147-A177-3AD203B41FA5}">
                      <a16:colId xmlns="" xmlns:a16="http://schemas.microsoft.com/office/drawing/2014/main" val="841320240"/>
                    </a:ext>
                  </a:extLst>
                </a:gridCol>
                <a:gridCol w="56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78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00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99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01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38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438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дохода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доходов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решению о бюджете первоначальный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 решению  о бюджете уточненный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6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БЮДЖЕТА - ВСЕГО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8 524 446,7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9 479 134,2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9 333 928,5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1487"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И НЕНАЛОГОВЫЕ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5 100 869,9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5 680 211,4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5 787 017,6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1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4 684 199,9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5 147 555,0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5 244 045,6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756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000 1 01 00000 00 0000 000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НА ПРИБЫЛЬ,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3 143 093,0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3 510 300,0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3 591 926,2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35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000 1 01 02000 01 0000 110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3 143 093,0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3 510 300,0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3 591 926,2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7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000 1 03 00000 00 0000 000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НА ТОВАРЫ (РАБОТЫ, УСЛУГИ), РЕАЛИЗУЕМЫЕ НА ТЕРРИТОРИИ РОССИЙСКОЙ ФЕДЕРАЦИИ (акцизы)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102 056,0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100 629,0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100 755,4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76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000 1 05 00000 00 0000 000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НА СОВОКУПНЫЙ ДОХОД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748 892,0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707 079,0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718 003,1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391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000 105 01000 00 0000 110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685 392,0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595 356,0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600 457,1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77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000 1 05 02000 02 0000 110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Единый налог на вмененный доход для отдельных видов деятельности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5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000 1 05 04000 02 0000 110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108 500,0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114 264,4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97052233"/>
                  </a:ext>
                </a:extLst>
              </a:tr>
              <a:tr h="44166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000 1 05 07000 01 0000 110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Налог, взимаемый в связи с применением специального налогового режима "Автоматизированная упрощенная система налогообложения"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3 205,7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70313915"/>
                  </a:ext>
                </a:extLst>
              </a:tr>
              <a:tr h="33234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000 1 06 00000 00 0000 000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НА ИМУЩЕСТВО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654 638,0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734 823,0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737 352,4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01324411"/>
                  </a:ext>
                </a:extLst>
              </a:tr>
              <a:tr h="3740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000 1 06 01000 00 0000 110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имущество физических лиц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160 474,0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160 947,0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164 621,6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40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000 1 06 06000 00 0000 110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Земельный налог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494 164,0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573 876,0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572 730,8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5921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22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680718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02008" y="6204857"/>
            <a:ext cx="789992" cy="503853"/>
          </a:xfrm>
        </p:spPr>
        <p:txBody>
          <a:bodyPr/>
          <a:lstStyle/>
          <a:p>
            <a:pPr>
              <a:defRPr/>
            </a:pPr>
            <a:fld id="{76B71209-D1C4-4B62-93C9-52CDE48CAFAF}" type="slidenum">
              <a:rPr lang="ru-RU" altLang="ru-RU"/>
              <a:pPr>
                <a:defRPr/>
              </a:pPr>
              <a:t>12</a:t>
            </a:fld>
            <a:endParaRPr lang="ru-RU" altLang="ru-RU" dirty="0"/>
          </a:p>
        </p:txBody>
      </p:sp>
      <p:sp>
        <p:nvSpPr>
          <p:cNvPr id="48131" name="TextBox 1"/>
          <p:cNvSpPr txBox="1">
            <a:spLocks noChangeArrowheads="1"/>
          </p:cNvSpPr>
          <p:nvPr/>
        </p:nvSpPr>
        <p:spPr bwMode="auto">
          <a:xfrm>
            <a:off x="478129" y="198887"/>
            <a:ext cx="1131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Информация об объеме и структуре налоговых и неналоговых доходов, а также межбюджетных трансфертах, </a:t>
            </a:r>
          </a:p>
          <a:p>
            <a:pPr algn="ctr" eaLnBrk="0" hangingPunct="0"/>
            <a:r>
              <a:rPr lang="ru-RU" b="1" dirty="0" smtClean="0"/>
              <a:t>поступивших </a:t>
            </a:r>
            <a:r>
              <a:rPr lang="ru-RU" b="1" dirty="0"/>
              <a:t>в бюджет </a:t>
            </a:r>
            <a:r>
              <a:rPr lang="ru-RU" b="1" dirty="0" smtClean="0"/>
              <a:t>городского округа Клин </a:t>
            </a:r>
            <a:r>
              <a:rPr lang="ru-RU" b="1" dirty="0"/>
              <a:t>в сравнении с плановыми назначениями (за </a:t>
            </a:r>
            <a:r>
              <a:rPr lang="ru-RU" b="1" dirty="0" smtClean="0"/>
              <a:t>2025 год</a:t>
            </a:r>
            <a:r>
              <a:rPr lang="ru-RU" b="1" dirty="0"/>
              <a:t>), </a:t>
            </a:r>
            <a:r>
              <a:rPr lang="ru-RU" b="1" dirty="0" smtClean="0"/>
              <a:t>тыс. </a:t>
            </a:r>
            <a:r>
              <a:rPr lang="ru-RU" b="1" dirty="0"/>
              <a:t>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30022" y="977730"/>
          <a:ext cx="11870041" cy="5421757"/>
        </p:xfrm>
        <a:graphic>
          <a:graphicData uri="http://schemas.openxmlformats.org/drawingml/2006/table">
            <a:tbl>
              <a:tblPr/>
              <a:tblGrid>
                <a:gridCol w="1639568">
                  <a:extLst>
                    <a:ext uri="{9D8B030D-6E8A-4147-A177-3AD203B41FA5}">
                      <a16:colId xmlns="" xmlns:a16="http://schemas.microsoft.com/office/drawing/2014/main" val="841320240"/>
                    </a:ext>
                  </a:extLst>
                </a:gridCol>
                <a:gridCol w="56584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78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00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99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01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38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044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дохода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доходов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решению о бюджете первоначальный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 решению  о бюджете уточненный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2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000 1 08 00000 00 0000 000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35 520,9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94 724,0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96 008,5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000 1 09 00000 00 0000 000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ЗАДОЛЖЕННОСТЬ И ПЕРЕРАСЧЕТЫ ПО ОТМЕНЕННЫМ НАЛОГАМ, СБОРАМ И ИНЫМ ОБЯЗАТЕЛЬНЫМ ПЛАТЕЖАМ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416 670,0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532 656,4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542 972,0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000 1 11 00000 00 0000 000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216 100,0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249 410,0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251 860,6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000 1 11 05010 00 0000 120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150 145,8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70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000 1 11 05070 00 0000 120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сдачи в аренду имущества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43 000,0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44 149,0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4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000 1 11 05300 00 0000 120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Плата об установлении сервитута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2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000 1 11 09000 00 0000 120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доходы от использования имущества и прав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соцнайм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 реклама)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56 200,0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57 346,4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03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000 1 12 00000 00 0000 000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61 595,0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66 032,8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65 705,7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000 1 13 00000 00 0000 000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ОКАЗАНИЯ ПЛАТНЫХ УСЛУГ (РАБОТ) И КОМПЕНСАЦИИ ЗАТРАТ ГОСУДАРСТВА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82 450,0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83 346,1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24048411"/>
                  </a:ext>
                </a:extLst>
              </a:tr>
              <a:tr h="3203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000 1 14 00000 00 0000 000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88 500,0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103 635,0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105 347,5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17465196"/>
                  </a:ext>
                </a:extLst>
              </a:tr>
              <a:tr h="3203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000 1 14 01000 00 0000 410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квартир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37980301"/>
                  </a:ext>
                </a:extLst>
              </a:tr>
              <a:tr h="3203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000 1 14 02000 00 0000 410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реализации имущества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24 525,0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24 495,5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5609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977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4"/>
            <a:ext cx="12253913" cy="27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273003" y="6176866"/>
            <a:ext cx="1918997" cy="578498"/>
          </a:xfrm>
        </p:spPr>
        <p:txBody>
          <a:bodyPr/>
          <a:lstStyle/>
          <a:p>
            <a:pPr>
              <a:defRPr/>
            </a:pPr>
            <a:fld id="{76B71209-D1C4-4B62-93C9-52CDE48CAFAF}" type="slidenum">
              <a:rPr lang="ru-RU" altLang="ru-RU"/>
              <a:pPr>
                <a:defRPr/>
              </a:pPr>
              <a:t>13</a:t>
            </a:fld>
            <a:endParaRPr lang="ru-RU" altLang="ru-RU" dirty="0"/>
          </a:p>
        </p:txBody>
      </p:sp>
      <p:sp>
        <p:nvSpPr>
          <p:cNvPr id="48131" name="TextBox 1"/>
          <p:cNvSpPr txBox="1">
            <a:spLocks noChangeArrowheads="1"/>
          </p:cNvSpPr>
          <p:nvPr/>
        </p:nvSpPr>
        <p:spPr bwMode="auto">
          <a:xfrm>
            <a:off x="503144" y="220516"/>
            <a:ext cx="1131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Информация об объеме и структуре налоговых и неналоговых доходов, а также межбюджетных трансфертах, </a:t>
            </a:r>
          </a:p>
          <a:p>
            <a:pPr algn="ctr" eaLnBrk="0" hangingPunct="0"/>
            <a:r>
              <a:rPr lang="ru-RU" b="1" dirty="0" smtClean="0"/>
              <a:t>поступивших </a:t>
            </a:r>
            <a:r>
              <a:rPr lang="ru-RU" b="1" dirty="0"/>
              <a:t>в бюджет </a:t>
            </a:r>
            <a:r>
              <a:rPr lang="ru-RU" b="1" dirty="0" smtClean="0"/>
              <a:t>городского округа Клин </a:t>
            </a:r>
            <a:r>
              <a:rPr lang="ru-RU" b="1" dirty="0"/>
              <a:t>в сравнении с плановыми назначениями (за </a:t>
            </a:r>
            <a:r>
              <a:rPr lang="ru-RU" b="1" dirty="0" smtClean="0"/>
              <a:t>2025 год</a:t>
            </a:r>
            <a:r>
              <a:rPr lang="ru-RU" b="1" dirty="0"/>
              <a:t>), </a:t>
            </a:r>
            <a:r>
              <a:rPr lang="ru-RU" b="1" dirty="0" smtClean="0"/>
              <a:t>тыс. </a:t>
            </a:r>
            <a:r>
              <a:rPr lang="ru-RU" b="1" dirty="0"/>
              <a:t>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30022" y="884260"/>
          <a:ext cx="11870041" cy="5451127"/>
        </p:xfrm>
        <a:graphic>
          <a:graphicData uri="http://schemas.openxmlformats.org/drawingml/2006/table">
            <a:tbl>
              <a:tblPr/>
              <a:tblGrid>
                <a:gridCol w="1639568">
                  <a:extLst>
                    <a:ext uri="{9D8B030D-6E8A-4147-A177-3AD203B41FA5}">
                      <a16:colId xmlns="" xmlns:a16="http://schemas.microsoft.com/office/drawing/2014/main" val="841320240"/>
                    </a:ext>
                  </a:extLst>
                </a:gridCol>
                <a:gridCol w="56584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86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93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99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01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38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9294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дохода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доходов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решению о бюджете первоначальный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по  решению  о бюджете уточненный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5904" marR="5904" marT="5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6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000 1 14 06000 00 0000 430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земельных участков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84 500,0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76 600,0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78 342,0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000 1 15 00000 00 0000 000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АДМИНИСТРАТИВНЫЕ ПЛАТЕЖИ И СБОРЫ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3 975,0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61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000 1 16 00000 00 0000 000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ШТРАФЫ, САНКЦИИ, ВОЗМЕЩЕНИЕ УЩЕРБА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23 163,6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28 711,1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835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000 1 17 00000 00 0000 000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НЕНАЛОГОВЫЕ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6 837,5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290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000 2 00 00000 00 0000 000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3 423 576,8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3 798 922,8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3 546 910,9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6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000 2 02 00000 00 0000 000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3 423 576,8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3 797 653,0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3 545 308,7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93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000 2 02 10000 00 0000 150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45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000 2 02 20000 00 0000 150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948 816,4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884 506,9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827 129,2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93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000 2 02 30000 00 0000 150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2 192 991,0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2 222 760,9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2 212 847,6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93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000 2 02 40000 00 0000 150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Иные межбюджетные трансферты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281 769,4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690 385,2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505 331,9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62071361"/>
                  </a:ext>
                </a:extLst>
              </a:tr>
              <a:tr h="3093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000 2 03 00000 00 0000 000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ПОСТУПЛЕНИЯ ОТ ГОСУДАРСТВЕННЫХ (МУНИЦИПАЛЬНЫХ) ОРГАНИЗАЦИЙ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3 080,1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3 147,2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39816359"/>
                  </a:ext>
                </a:extLst>
              </a:tr>
              <a:tr h="2193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000 2 07 00000 00 0000 000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БЕЗВОЗМЕЗДНЫЕ ПОСТУПЛЕНИЯ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49209413"/>
                  </a:ext>
                </a:extLst>
              </a:tr>
              <a:tr h="7458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000 2 18 00000 00 0000 000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БЮДЖЕТОВ БЮДЖЕТНОЙ СИСТЕМЫ РОССИЙСКОЙ ФЕДЕРАЦИИ ОТ ВОЗВРАТА БЮДЖЕТАМИ БЮДЖЕТНОЙ СИСТЕМЫ РОССИЙСКОЙ ФЕДЕРАЦИИ И ОРГАНИЗАЦИЯМИ ОСТАТКОВ СУБСИДИЙ, СУБВЕНЦИЙ И ИНЫХ МЕЖБЮДЖЕТНЫХ ТРАНСФЕРТОВ, ИМЕЮЩИХ ЦЕЛЕВОЕ НАЗНАЧЕНИЕ, ПРОШЛЫХ ЛЕТ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26 589,6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26 854,9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75474629"/>
                  </a:ext>
                </a:extLst>
              </a:tr>
              <a:tr h="4998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000 219 00000 00 0000 000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-28 399,9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-28 399,9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70722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56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>
          <a:xfrm>
            <a:off x="653144" y="666197"/>
            <a:ext cx="10328366" cy="1354191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Информация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 удельном объеме налоговых и неналоговых доходах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бюджета городского округа Клин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расчете на душу населения в сравнении с другими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муниципальными образованиями Московской области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807522"/>
              </p:ext>
            </p:extLst>
          </p:nvPr>
        </p:nvGraphicFramePr>
        <p:xfrm>
          <a:off x="140676" y="2096587"/>
          <a:ext cx="11772899" cy="28381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619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278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288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79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муниципального образования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49" marR="7249" marT="72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 на 01.01.2025 (тыс. чел.)*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49" marR="7249" marT="72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налоговых и неналоговых доходов** (тыс. руб.)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49" marR="7249" marT="72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dirty="0" smtClean="0"/>
                        <a:t>В </a:t>
                      </a: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расчете на 1 жителя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(тыс. руб.)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49" marR="7249" marT="72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12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Городской округ Клин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5 787 018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38 628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38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Городской округ Электросталь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6 234 144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38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Городской округ Воскресенск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6 210 094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38 367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38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Раменский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округ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326,0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11 732 767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35 986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4682180"/>
                  </a:ext>
                </a:extLst>
              </a:tr>
              <a:tr h="6545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среднем по Московской области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8 775,7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365 496 086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41 648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61201500"/>
                  </a:ext>
                </a:extLst>
              </a:tr>
            </a:tbl>
          </a:graphicData>
        </a:graphic>
      </p:graphicFrame>
      <p:pic>
        <p:nvPicPr>
          <p:cNvPr id="77875" name="Picture 13" descr="C:\Users\shveduke.AKR\Documents\през\реклама и клин звучит\патеррн.png"/>
          <p:cNvPicPr>
            <a:picLocks noChangeAspect="1" noChangeArrowheads="1"/>
          </p:cNvPicPr>
          <p:nvPr/>
        </p:nvPicPr>
        <p:blipFill>
          <a:blip r:embed="rId3"/>
          <a:srcRect t="-2" b="33070"/>
          <a:stretch>
            <a:fillRect/>
          </a:stretch>
        </p:blipFill>
        <p:spPr bwMode="auto">
          <a:xfrm>
            <a:off x="0" y="0"/>
            <a:ext cx="12192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86800" y="6241738"/>
            <a:ext cx="3406588" cy="616263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ED670A-C682-4A29-953C-462B444A525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606863"/>
            <a:ext cx="12192000" cy="2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 rot="10800000" flipV="1">
            <a:off x="251011" y="5011010"/>
            <a:ext cx="1159222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200" dirty="0"/>
              <a:t>*Информация по численности населения размещена на портале "Открытый бюджет МО" ГИС "Региональный электронный бюджет Московской области"</a:t>
            </a:r>
          </a:p>
          <a:p>
            <a:r>
              <a:rPr lang="ru-RU" sz="1200" dirty="0"/>
              <a:t>(Документы/Бюджетная политика/Показатели исполнения бюджетов муниципальных образований Московской области) по ссылке:</a:t>
            </a:r>
          </a:p>
          <a:p>
            <a:r>
              <a:rPr lang="en-US" sz="1200" dirty="0">
                <a:solidFill>
                  <a:srgbClr val="0070C0"/>
                </a:solidFill>
              </a:rPr>
              <a:t>https://budget.mosreg.ru/download/dokumenty/byudzhetnaya-politika/isp-byudzhetov-munobr/2025_god/Ispolnenie-na-01.01.2026.xlsx</a:t>
            </a:r>
            <a:endParaRPr lang="ru-RU" sz="1200" dirty="0">
              <a:solidFill>
                <a:srgbClr val="0070C0"/>
              </a:solidFill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311" y="5732585"/>
            <a:ext cx="11757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** Информация о налоговых и неналоговых доходах и об их удельном объеме на душу населения в разрезе муниципальных образований Московской области по</a:t>
            </a:r>
          </a:p>
          <a:p>
            <a:r>
              <a:rPr lang="ru-RU" sz="1200" dirty="0"/>
              <a:t>состоянию на 01.01.2026 размещена на портале "Открытый бюджет МО" ГИС "Региональный электронный бюджет Московской области"</a:t>
            </a:r>
          </a:p>
          <a:p>
            <a:r>
              <a:rPr lang="ru-RU" sz="1200" dirty="0"/>
              <a:t>(Документы/Бюджетная политика/Показатели исполнения бюджетов муниципальных образований Московской области) по ссылке:</a:t>
            </a:r>
          </a:p>
          <a:p>
            <a:r>
              <a:rPr lang="en-US" sz="1200">
                <a:solidFill>
                  <a:srgbClr val="0070C0"/>
                </a:solidFill>
              </a:rPr>
              <a:t>https://budget.mosreg.ru/download/dokumenty/byudzhetnaya-politika/isp-byudzhetov-munobr/2025_god/Ispolnenie-na-01.01.2026.xlsx</a:t>
            </a:r>
            <a:endParaRPr lang="ru-RU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91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298896"/>
              </p:ext>
            </p:extLst>
          </p:nvPr>
        </p:nvGraphicFramePr>
        <p:xfrm>
          <a:off x="63172" y="348531"/>
          <a:ext cx="12003741" cy="5611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4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3852">
                  <a:extLst>
                    <a:ext uri="{9D8B030D-6E8A-4147-A177-3AD203B41FA5}">
                      <a16:colId xmlns="" xmlns:a16="http://schemas.microsoft.com/office/drawing/2014/main" val="2149636973"/>
                    </a:ext>
                  </a:extLst>
                </a:gridCol>
                <a:gridCol w="4336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992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992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51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6240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о налоговых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льготах, ставках налогов </a:t>
                      </a:r>
                    </a:p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объемах выпадающих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доходов, </a:t>
                      </a:r>
                    </a:p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связи с предоставлением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</a:t>
                      </a:r>
                      <a:r>
                        <a:rPr lang="ru-RU" sz="18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(млн. руб.)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775">
                <a:tc>
                  <a:txBody>
                    <a:bodyPr/>
                    <a:lstStyle/>
                    <a:p>
                      <a:pPr algn="l" fontAlgn="b"/>
                      <a:endParaRPr lang="ru-RU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10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налога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налоговой льготы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Правовое основание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2025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43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размере от 0,5 процентов до 2-х процентов от кадастровой стоимости объекта в зависимости от вида имущества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Освободить от уплаты налога на имущество физических лиц членов многодетных семей, в состав которых входит три и более несовершеннолетних ребенка.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п.3.1 Решения Совета депутатов городского округа Клин Московской области  от 15 октября 2018 г. № 5/22 "О налоге на имущество физических лиц" (в редакции решения Совета депутатов городского округа Клин Московской области от 26.11.2018 № 4/25, от 26.11.2020 № 6/76, от 12.11.2024 № 8/42)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0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0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(юридические лица)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93008270"/>
                  </a:ext>
                </a:extLst>
              </a:tr>
              <a:tr h="640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размерах от 0,15 процентов до 1,5 процентов от кадастровой стоимости земельного участка в зависимости от категории земель и вида разрешенного использования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Освободить от уплаты земельного налога в 2024 году муниципальные учреждения, финансируемые за счет средств бюджета городского округа Клин, в отношении земельных участков, расположенных в границах территории городского округа Клин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 Решения Совета депутатов городского округа Клин Московской области   от 12 октября 2023 г. № 4/23 "Об освобождении от уплаты земельного налога муниципальных учреждений и органов местного самоуправления"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636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Освободить на 2024 год государственные бюджетные учреждения Московской области от уплаты земельного налога на 50% в отношении земельных участков, расположенных в границах территории городского округа Клин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 Решения Совета депутатов городского округа Клин Московской области от 25 апреля  2024 г. № 10/35 "Об освобождении от уплаты земельного налога государственных бюджетных учреждений здравоохранения Московской области"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0307556"/>
                  </a:ext>
                </a:extLst>
              </a:tr>
              <a:tr h="8111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Освободить на 2024 год некоммерческие организации, занимающиеся охраной и воспроизводством диких животных на территории городского округа Клин, от уплаты земельного налога на 30% в отношении земельных участков, расположенных в пределах территории городского округа Клин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 Решения Совета депутатов городского округа Клин Московской области от 26 сентября 2024 г. №</a:t>
                      </a:r>
                      <a:r>
                        <a:rPr lang="en-US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8/40 "Об освобождении некоммерческих организаций, занимающихся охраной и воспроизводством диких животных, от уплаты налога на землю на 2024 год"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0652786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 flipH="1">
            <a:off x="11140751" y="6036906"/>
            <a:ext cx="1051248" cy="821094"/>
          </a:xfrm>
        </p:spPr>
        <p:txBody>
          <a:bodyPr/>
          <a:lstStyle/>
          <a:p>
            <a:pPr>
              <a:defRPr/>
            </a:pPr>
            <a:fld id="{D192EE90-63B5-4C90-958E-EA386F21204A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45841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611698"/>
              </p:ext>
            </p:extLst>
          </p:nvPr>
        </p:nvGraphicFramePr>
        <p:xfrm>
          <a:off x="13062" y="1083155"/>
          <a:ext cx="12017573" cy="5273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3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2412">
                  <a:extLst>
                    <a:ext uri="{9D8B030D-6E8A-4147-A177-3AD203B41FA5}">
                      <a16:colId xmlns="" xmlns:a16="http://schemas.microsoft.com/office/drawing/2014/main" val="179713354"/>
                    </a:ext>
                  </a:extLst>
                </a:gridCol>
                <a:gridCol w="7485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97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51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584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налога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налоговой льготы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Правовое основание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2025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3120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(физические лица)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40029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размерах от 0,15 процентов до 1,5 процентов от кадастровой стоимости земельного участка в зависимости от категории земель и вида разрешенного использования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Освободить 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уплаты земельного налога в отношении земельных участков, расположенных в границах территории городского округа Клин, находящихся в собственности, постоянном (бессрочном) пользовании или пожизненном наследуемом владении и не используемых для предпринимательской деятельности, следующие категории налогоплательщиков - физических лиц (в пределах установленной нормы предоставления земельных участков):</a:t>
                      </a:r>
                      <a:b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Героев Советского Союза, Героев Российской Федерации, полных кавалеров ордена Славы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семьи с детьми-инвалидами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ветеранов и инвалидов Великой Отечественной войны, ветеранов и инвалидов боевых действий, а также приравненных к ним категорий граждан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граждан, имеющих право на получение социальной поддержки в соответствии с Законом Российской Федерации "О социальной защите граждан, подвергшихся воздействию радиации вследствие катастрофы на Чернобыльской АЭС", в соответствии с Федеральным законом от 26.11.1998 N 175-ФЗ "О социальной защите граждан Российской Федерации, подвергшихся воздействию радиации вследствие аварии 1957 г. на производственном объединении "Маяк" и сбросов 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радиоактивных 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отходов в реку </a:t>
                      </a:r>
                      <a:r>
                        <a:rPr lang="ru-RU" sz="10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Теча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", в соответствии с Федеральным законом от 10.01.2002 N 2-ФЗ "О социальных гарантиях гражданам, подвергшимся радиационному воздействию вследствие ядерных испытаний на Семипалатинском полигоне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граждан, принимавших в составе подразделений особого риска непосредственное участие в испытаниях ядерного и термоядерного оружия, ликвидации аварий ядерных установок на средствах вооружения и военных объектах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граждан, получивших или перенесших лучевую болезнь или ставших инвалидами в результате испытаний, учений или иных работ, связанных с любыми видами ядерных установок, включая ядерное оружие и космическую технику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членов семей военнослужащих, лиц рядового состава и начальствующего состава органов внутренних дел, Государственной противопожарной службы, учреждений и органов уголовно-исполнительной системы и органов государственной безопасности, погибших при исполнении обязанностей военной службы (служебных обязанностей); </a:t>
                      </a:r>
                      <a:endParaRPr lang="ru-RU" sz="10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многодетные семьи, имеющие трех или более несовершеннолетних детей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малоимущие одиноко проживающие граждане, состоящие на учете в Клинском Управлении социальной защиты населения и имеющие право на получение государственной социальной помощи по состоянию на 1 января года, следующего за истекшим налоговым периодом</a:t>
                      </a: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п.6 Решения Совета депутатов городского округа Клин Московской области от 15 октября 2018 г. № 4/22 "О земельном налоге" (в ред. решений Совета депутатов городского округа Клин Московской области от 28.11.2019 № 5/49, от 30.03.2020 № 5/59, от 28.10.2021 № 4/100, от 26.01.2023 № 6/8, от 12.10.2023 № 3/23, от 12.03.2024 № 3/32, от 12.11.2024 № 7/42)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16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5854" y="189514"/>
            <a:ext cx="1203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b="1" dirty="0">
                <a:cs typeface="Times New Roman" panose="02020603050405020304" pitchFamily="18" charset="0"/>
              </a:rPr>
              <a:t>Информация о налоговых льготах, ставках налогов и объемах выпадающих доходов </a:t>
            </a:r>
          </a:p>
          <a:p>
            <a:pPr algn="ctr" fontAlgn="b"/>
            <a:r>
              <a:rPr lang="ru-RU" b="1" dirty="0">
                <a:cs typeface="Times New Roman" panose="02020603050405020304" pitchFamily="18" charset="0"/>
              </a:rPr>
              <a:t>в связи с предоставлением </a:t>
            </a:r>
            <a:r>
              <a:rPr lang="ru-RU" b="1" dirty="0" smtClean="0">
                <a:cs typeface="Times New Roman" panose="02020603050405020304" pitchFamily="18" charset="0"/>
              </a:rPr>
              <a:t>льгот </a:t>
            </a:r>
            <a:r>
              <a:rPr lang="ru-RU" b="1" dirty="0">
                <a:cs typeface="Times New Roman" panose="02020603050405020304" pitchFamily="18" charset="0"/>
              </a:rPr>
              <a:t>(млн. руб.)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73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902816"/>
              </p:ext>
            </p:extLst>
          </p:nvPr>
        </p:nvGraphicFramePr>
        <p:xfrm>
          <a:off x="53330" y="1280921"/>
          <a:ext cx="12023426" cy="3761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1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6586">
                  <a:extLst>
                    <a:ext uri="{9D8B030D-6E8A-4147-A177-3AD203B41FA5}">
                      <a16:colId xmlns="" xmlns:a16="http://schemas.microsoft.com/office/drawing/2014/main" val="179713354"/>
                    </a:ext>
                  </a:extLst>
                </a:gridCol>
                <a:gridCol w="7605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8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098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53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налога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налоговой льготы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Правовое основание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2025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152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(физические лица)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25724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размерах от 0,15 процентов до 1,5 процентов от кадастровой стоимости земельного участка в зависимости от категории земель и вида разрешенного использования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10) несовершеннолетних узников фашизма;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11) вдов погибших (умерших) участников Великой Отечественной войны;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12) инвалидов I и II группы; 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13) граждан, признанных пострадавшими от политических репрессий, и реабилитированных лиц; 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14) одного из членов семьи, в которой проживает инвалид с детства;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15) женщин, которым в установленном порядке присвоено почетное звание «Мать-героиня»;                                                                                                                                                           16) граждан Российской Федерации, принимающих участие в специальной военной операции на территориях Донецкой Народной Республики, Луганской Народной Республики, Запорожской области, Херсонской области и Украины, призванных на военную службу по мобилизации в Вооруженные Силы Российской Федерации в соответствии с Указом Президента Российской Федерации от 21.09.2022 № 647 «Об объявлении частичной мобилизации в Российской Федерации», имеющих статус военнослужащих, проходящих военную службу в Вооруженных Силах Российской Федерации по контракту, граждан Российской Федерации, заключивших контракт о добровольном содействии в выполнении задач, возложенных на Вооруженные Силы Российской Федерации. </a:t>
                      </a: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п.6 Решения Совета депутатов городского округа Клин Московской области от 15 октября 2018 г. N 4/22 "О земельном налоге" (в ред. решений Совета депутатов городского округа Клин Московской области от 28.11.2019 N 5/49, от 30.03.2020 N 5/59, от 28.10.2021 № 4/100, от 26.01.2023 № 6/8, от 12.10.2023 № 3/23, от 12.03.2024 № 3/32)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налоговых льгот, предоставляемых в соответствии с решениями, принятыми органами местного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самоуправления городского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округа Клин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17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05593" y="157274"/>
            <a:ext cx="7438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b="1" dirty="0" smtClean="0">
                <a:cs typeface="Times New Roman" panose="02020603050405020304" pitchFamily="18" charset="0"/>
              </a:rPr>
              <a:t>Информация </a:t>
            </a:r>
            <a:r>
              <a:rPr lang="ru-RU" b="1" dirty="0">
                <a:cs typeface="Times New Roman" panose="02020603050405020304" pitchFamily="18" charset="0"/>
              </a:rPr>
              <a:t>о налоговых льготах, ставках налогов и </a:t>
            </a:r>
            <a:endParaRPr lang="ru-RU" b="1" dirty="0" smtClean="0">
              <a:cs typeface="Times New Roman" panose="02020603050405020304" pitchFamily="18" charset="0"/>
            </a:endParaRPr>
          </a:p>
          <a:p>
            <a:pPr algn="ctr" fontAlgn="b"/>
            <a:r>
              <a:rPr lang="ru-RU" b="1" dirty="0" smtClean="0">
                <a:cs typeface="Times New Roman" panose="02020603050405020304" pitchFamily="18" charset="0"/>
              </a:rPr>
              <a:t>объемах </a:t>
            </a:r>
            <a:r>
              <a:rPr lang="ru-RU" b="1" dirty="0">
                <a:cs typeface="Times New Roman" panose="02020603050405020304" pitchFamily="18" charset="0"/>
              </a:rPr>
              <a:t>выпадающих доходов </a:t>
            </a:r>
          </a:p>
          <a:p>
            <a:pPr algn="ctr" fontAlgn="b"/>
            <a:r>
              <a:rPr lang="ru-RU" b="1" dirty="0">
                <a:cs typeface="Times New Roman" panose="02020603050405020304" pitchFamily="18" charset="0"/>
              </a:rPr>
              <a:t>в связи с предоставлением </a:t>
            </a:r>
            <a:r>
              <a:rPr lang="ru-RU" b="1" dirty="0" smtClean="0">
                <a:cs typeface="Times New Roman" panose="02020603050405020304" pitchFamily="18" charset="0"/>
              </a:rPr>
              <a:t>льгот </a:t>
            </a:r>
            <a:r>
              <a:rPr lang="ru-RU" b="1" dirty="0">
                <a:cs typeface="Times New Roman" panose="02020603050405020304" pitchFamily="18" charset="0"/>
              </a:rPr>
              <a:t>(млн. руб.)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17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809932"/>
              </p:ext>
            </p:extLst>
          </p:nvPr>
        </p:nvGraphicFramePr>
        <p:xfrm>
          <a:off x="13062" y="1315930"/>
          <a:ext cx="12178938" cy="4333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685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962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017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123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46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льготы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плательщиков, воспользовавшихся льготами с учетом уточненных налоговых деклараций/расчетов по состоянию 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лиц)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выпадающих доходов бюджета городского округа с учетом уточненных налоговых деклараций/расчетов по состоянию 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(тыс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руб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255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4765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Героям Советского Союза, Героям Российской Федерации, полным кавалерам ордена Славы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5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семьям с детьми-инвалидами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579171"/>
                  </a:ext>
                </a:extLst>
              </a:tr>
              <a:tr h="5236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ветеранам и инвалидам Великой Отечественной войны, ветеранам и инвалидам боевых действий, а также приравненным к ним категорий граждан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1 056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4365099"/>
                  </a:ext>
                </a:extLst>
              </a:tr>
              <a:tr h="130653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гражданам, имеющим право на получение социальной поддержки в соответствии с Законом Российской Федерации "О социальной защите граждан, подвергшихся воздействию радиации вследствие катастрофы на Чернобыльской АЭС", в соответствии с Федеральным законом от 26.11.1998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175-ФЗ "О социальной защите граждан Российской Федерации, подвергшихся воздействию радиации вследствие аварии 1957 г. на производственном объединении "Маяк" и сбросов радиоактивных отходов в реку </a:t>
                      </a:r>
                      <a:r>
                        <a:rPr lang="ru-RU" sz="11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Теча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", в соответствии с Федеральным законом от 10.01.2002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2-ФЗ "О социальных гарантиях гражданам, подвергшимся радиационному воздействию вследствие ядерных испытаний на Семипалатинском полигоне"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167,0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2515840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18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3308" y="181442"/>
            <a:ext cx="7876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</a:t>
            </a:r>
            <a:r>
              <a:rPr lang="ru-RU" b="1" dirty="0" smtClean="0"/>
              <a:t>количестве плательщиков</a:t>
            </a:r>
            <a:r>
              <a:rPr lang="ru-RU" b="1" dirty="0"/>
              <a:t>, </a:t>
            </a:r>
            <a:r>
              <a:rPr lang="ru-RU" b="1" dirty="0" smtClean="0"/>
              <a:t>воспользовавшихся льготами, </a:t>
            </a:r>
          </a:p>
          <a:p>
            <a:pPr algn="ctr"/>
            <a:r>
              <a:rPr lang="ru-RU" b="1" dirty="0" smtClean="0"/>
              <a:t>и суммах выпадающих доходов</a:t>
            </a:r>
            <a:endParaRPr lang="ru-RU" dirty="0" smtClean="0"/>
          </a:p>
          <a:p>
            <a:pPr algn="ctr"/>
            <a:r>
              <a:rPr lang="ru-RU" b="1" dirty="0" smtClean="0"/>
              <a:t>городского округа Клин по каждому налоговому расходу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56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795796"/>
              </p:ext>
            </p:extLst>
          </p:nvPr>
        </p:nvGraphicFramePr>
        <p:xfrm>
          <a:off x="44245" y="1096115"/>
          <a:ext cx="12147755" cy="4856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656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79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017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123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81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льготы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плательщиков, воспользовавшихся льготами с учетом уточненных налоговых деклараций/расчетов по состоянию 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лиц)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выпадающих доходов бюджета городского округа с учетом уточненных налоговых деклараций/расчетов по состоянию 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(тыс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руб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2137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557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гражданам, принимавшим в составе подразделений особого риска непосредственное участие в испытаниях ядерного и термоядерного оружия, ликвидации аварий ядерных установок на средствах вооружения и военных объектах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7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гражданам, получившим или перенесшим лучевую болезнь или ставшим инвалидами в результате испытаний, учений или иных работ, связанных с любыми видами ядерных установок, включая ядерное оружие и космическую технику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579171"/>
                  </a:ext>
                </a:extLst>
              </a:tr>
              <a:tr h="8136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членам семей военнослужащих, лиц рядового состава и начальствующего состава органов внутренних дел, Государственной противопожарной службы, учреждений и органов уголовно-исполнительной системы и органов государственной безопасности, погибших при исполнении обязанностей военной службы (служебных обязанностей)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4365099"/>
                  </a:ext>
                </a:extLst>
              </a:tr>
              <a:tr h="437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членам многодетных семей, в состав которых входит три и более несовершеннолетних ребенка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5 153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2 850,0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2515840"/>
                  </a:ext>
                </a:extLst>
              </a:tr>
              <a:tr h="7472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членам многодетных семей, в состав которых входит три и более несовершеннолетних ребенка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2 026,0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599893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19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3362" y="149290"/>
            <a:ext cx="8484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</a:t>
            </a:r>
            <a:r>
              <a:rPr lang="ru-RU" b="1" dirty="0" smtClean="0"/>
              <a:t>количестве плательщиков</a:t>
            </a:r>
            <a:r>
              <a:rPr lang="ru-RU" b="1" dirty="0"/>
              <a:t>, воспользовавшихся льготами, </a:t>
            </a:r>
            <a:endParaRPr lang="ru-RU" b="1" dirty="0" smtClean="0"/>
          </a:p>
          <a:p>
            <a:pPr algn="ctr"/>
            <a:r>
              <a:rPr lang="ru-RU" b="1" dirty="0" smtClean="0"/>
              <a:t>и </a:t>
            </a:r>
            <a:r>
              <a:rPr lang="ru-RU" b="1" dirty="0"/>
              <a:t>суммах выпадающих доходов</a:t>
            </a:r>
            <a:endParaRPr lang="ru-RU" dirty="0"/>
          </a:p>
          <a:p>
            <a:pPr algn="ctr"/>
            <a:r>
              <a:rPr lang="ru-RU" b="1" dirty="0"/>
              <a:t>городского округа Клин по каждому налоговому расходу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0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0" y="349726"/>
            <a:ext cx="10515600" cy="942975"/>
          </a:xfrm>
        </p:spPr>
        <p:txBody>
          <a:bodyPr/>
          <a:lstStyle/>
          <a:p>
            <a:pPr algn="ctr"/>
            <a:r>
              <a:rPr lang="ru-RU" altLang="ru-RU" b="1" dirty="0" smtClean="0">
                <a:latin typeface="Arial" charset="0"/>
              </a:rPr>
              <a:t>		</a:t>
            </a:r>
            <a:r>
              <a:rPr lang="ru-RU" altLang="ru-RU" sz="2400" b="1" dirty="0" smtClean="0">
                <a:latin typeface="Arial" charset="0"/>
              </a:rPr>
              <a:t>«</a:t>
            </a:r>
            <a:r>
              <a:rPr lang="ru-RU" altLang="ru-RU" sz="2400" b="1" dirty="0" smtClean="0">
                <a:latin typeface="Times New Roman" pitchFamily="18" charset="0"/>
              </a:rPr>
              <a:t>БЮДЖЕТ</a:t>
            </a:r>
            <a:r>
              <a:rPr lang="ru-RU" altLang="ru-RU" sz="2400" b="1" dirty="0" smtClean="0">
                <a:latin typeface="Arial" charset="0"/>
              </a:rPr>
              <a:t>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ДЛЯ ГРАЖДАН</a:t>
            </a:r>
            <a:r>
              <a:rPr lang="ru-RU" altLang="ru-RU" sz="2400" b="1" dirty="0" smtClean="0">
                <a:latin typeface="Arial" charset="0"/>
              </a:rPr>
              <a:t>»</a:t>
            </a:r>
          </a:p>
        </p:txBody>
      </p:sp>
      <p:sp>
        <p:nvSpPr>
          <p:cNvPr id="32770" name="Rectangle 3"/>
          <p:cNvSpPr>
            <a:spLocks noGrp="1"/>
          </p:cNvSpPr>
          <p:nvPr>
            <p:ph idx="1"/>
          </p:nvPr>
        </p:nvSpPr>
        <p:spPr>
          <a:xfrm>
            <a:off x="838200" y="1484313"/>
            <a:ext cx="10515600" cy="4090987"/>
          </a:xfrm>
        </p:spPr>
        <p:txBody>
          <a:bodyPr/>
          <a:lstStyle/>
          <a:p>
            <a:pPr algn="just">
              <a:lnSpc>
                <a:spcPct val="70000"/>
              </a:lnSpc>
            </a:pPr>
            <a:r>
              <a:rPr lang="ru-RU" altLang="ru-RU" sz="2000" dirty="0" smtClean="0">
                <a:latin typeface="Times New Roman" pitchFamily="18" charset="0"/>
              </a:rPr>
              <a:t>Представляем «Бюджет для граждан», в котором в доступной форме изложено, на какие цели и в каком объеме направляются бюджетные ресурсы, каких результатов предполагается достичь и какие уже достигнуты. Жители округа должны не только знать, но и иметь возможность сделать выводы об эффективности расходов и их целевом использовании. </a:t>
            </a:r>
          </a:p>
          <a:p>
            <a:pPr algn="just">
              <a:lnSpc>
                <a:spcPct val="70000"/>
              </a:lnSpc>
            </a:pPr>
            <a:r>
              <a:rPr lang="ru-RU" altLang="ru-RU" sz="2000" dirty="0" smtClean="0">
                <a:latin typeface="Times New Roman" pitchFamily="18" charset="0"/>
              </a:rPr>
              <a:t> «Бюджет для граждан» разработан для ознакомления жителей округа с основными целями, задачами и приоритетами бюджетной и налоговой политики, обоснованиями бюджетных расходов и планируемыми результатами использования бюджетных средств. </a:t>
            </a:r>
          </a:p>
          <a:p>
            <a:pPr algn="just">
              <a:lnSpc>
                <a:spcPct val="70000"/>
              </a:lnSpc>
            </a:pPr>
            <a:r>
              <a:rPr lang="ru-RU" altLang="ru-RU" sz="2000" b="1" dirty="0" smtClean="0">
                <a:latin typeface="Times New Roman" pitchFamily="18" charset="0"/>
              </a:rPr>
              <a:t>Для граждан представлены показатели исполнения бюджета городского округа Клин за 2025 год </a:t>
            </a:r>
            <a:r>
              <a:rPr lang="ru-RU" altLang="ru-RU" sz="2000" dirty="0" smtClean="0">
                <a:latin typeface="Times New Roman" pitchFamily="18" charset="0"/>
              </a:rPr>
              <a:t>в виде графиков, диаграмм и числовых значений, чтобы каждый без труда мог понять, каким образом формировались доходы, на какие цели и в каком объеме расходуются деньги налогоплательщиков, каких результатов с их помощью планируется достичь и насколько это удалось. </a:t>
            </a:r>
            <a:endParaRPr lang="en-US" altLang="ru-RU" sz="2000" dirty="0" smtClean="0">
              <a:latin typeface="Times New Roman" pitchFamily="18" charset="0"/>
            </a:endParaRPr>
          </a:p>
          <a:p>
            <a:pPr algn="just">
              <a:lnSpc>
                <a:spcPct val="70000"/>
              </a:lnSpc>
            </a:pPr>
            <a:r>
              <a:rPr lang="ru-RU" altLang="ru-RU" sz="2000" dirty="0" smtClean="0">
                <a:latin typeface="Times New Roman" pitchFamily="18" charset="0"/>
              </a:rPr>
              <a:t>«Бюджет для граждан» нацелен  на получение обратной связи от граждан, которым интересны современные проблемы муниципальных финансов в городском округе Клин.</a:t>
            </a:r>
          </a:p>
          <a:p>
            <a:pPr>
              <a:lnSpc>
                <a:spcPct val="70000"/>
              </a:lnSpc>
            </a:pPr>
            <a:endParaRPr lang="ru-RU" altLang="ru-RU" sz="2000" dirty="0" smtClean="0">
              <a:latin typeface="Times New Roman" pitchFamily="18" charset="0"/>
            </a:endParaRPr>
          </a:p>
        </p:txBody>
      </p:sp>
      <p:pic>
        <p:nvPicPr>
          <p:cNvPr id="32772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187440"/>
            <a:ext cx="3581400" cy="534035"/>
          </a:xfrm>
        </p:spPr>
        <p:txBody>
          <a:bodyPr/>
          <a:lstStyle/>
          <a:p>
            <a:pPr>
              <a:defRPr/>
            </a:pPr>
            <a:fld id="{D7C54D64-41AC-4B8D-B57D-D3374DECAF43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659253"/>
              </p:ext>
            </p:extLst>
          </p:nvPr>
        </p:nvGraphicFramePr>
        <p:xfrm>
          <a:off x="0" y="1389446"/>
          <a:ext cx="12147755" cy="4747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467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68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017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123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0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льготы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плательщиков, воспользовавшихся льготами с учетом уточненных налоговых деклараций/расчетов по состоянию 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лиц)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выпадающих доходов бюджета городского округа с учетом уточненных налоговых деклараций/расчетов по состоянию 1 июля отчетного финансового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(тыс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руб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2316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822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малоимущим одиноко проживающим гражданам, состоящим на учете в Клинском Управлении социальной защиты населения и имеющим право на получение государственной социальной помощи по состоянию на 1 января года, следующего за истекшим налоговым периодом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несовершеннолетним узникам фашизма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579171"/>
                  </a:ext>
                </a:extLst>
              </a:tr>
              <a:tr h="4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вдовам погибших (умерших) участников Великой Отечественной войны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4365099"/>
                  </a:ext>
                </a:extLst>
              </a:tr>
              <a:tr h="4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инвалидам I и II группы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1 609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1 130,0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2515840"/>
                  </a:ext>
                </a:extLst>
              </a:tr>
              <a:tr h="47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гражданам, признанным пострадавшими от политических репрессий, и реабилитированных лиц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6472039"/>
                  </a:ext>
                </a:extLst>
              </a:tr>
              <a:tr h="473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членам семей, в которых проживают инвалиды с детства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121,0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599893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20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1517" y="242596"/>
            <a:ext cx="7675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</a:t>
            </a:r>
            <a:r>
              <a:rPr lang="ru-RU" b="1" dirty="0" smtClean="0"/>
              <a:t>количестве плательщиков</a:t>
            </a:r>
            <a:r>
              <a:rPr lang="ru-RU" b="1" dirty="0"/>
              <a:t>, воспользовавшихся льготами, </a:t>
            </a:r>
            <a:endParaRPr lang="ru-RU" b="1" dirty="0" smtClean="0"/>
          </a:p>
          <a:p>
            <a:pPr algn="ctr"/>
            <a:r>
              <a:rPr lang="ru-RU" b="1" dirty="0" smtClean="0"/>
              <a:t>и </a:t>
            </a:r>
            <a:r>
              <a:rPr lang="ru-RU" b="1" dirty="0"/>
              <a:t>суммах выпадающих доходов</a:t>
            </a:r>
            <a:endParaRPr lang="ru-RU" dirty="0"/>
          </a:p>
          <a:p>
            <a:pPr algn="ctr"/>
            <a:r>
              <a:rPr lang="ru-RU" b="1" dirty="0"/>
              <a:t>городского округа Клин по каждому налоговому расходу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33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979240"/>
              </p:ext>
            </p:extLst>
          </p:nvPr>
        </p:nvGraphicFramePr>
        <p:xfrm>
          <a:off x="73741" y="1321194"/>
          <a:ext cx="12118258" cy="4943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06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32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80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663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547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льготы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плательщиков, воспользовавшихся льготами с учетом уточненных налоговых деклараций/расчетов по состоянию 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июля отчетного финансового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лиц)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выпадающих доходов бюджета городского округа с учетом уточненных налоговых деклараций/расчетов по состоянию 1 июля отчетного финансового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года*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(тыс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руб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4309387"/>
                  </a:ext>
                </a:extLst>
              </a:tr>
              <a:tr h="1800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4733123"/>
                  </a:ext>
                </a:extLst>
              </a:tr>
              <a:tr h="37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женщинам, которым в установленном порядке присвоено почетное звание «Мать-героиня»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1795159"/>
                  </a:ext>
                </a:extLst>
              </a:tr>
              <a:tr h="13260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гражданам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РФ,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принимающих участие в специальной военной операции на территориях Донецкой Народной Республики, Луганской Народной Республики, Запорожской области, Херсонской области и Украины, призванных на военную службу по мобилизации в Вооруженные Силы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Указом Президента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21.09.2022 № 647 «Об объявлении частичной мобилизации в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РФ»,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имеющих статус военнослужащих, проходящих военную службу в Вооруженных Силах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контракту, граждан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РФ,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заключивших контракт о добровольном содействии в выполнении задач, возложенных на Вооруженные Силы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РФ.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17830410"/>
                  </a:ext>
                </a:extLst>
              </a:tr>
              <a:tr h="37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некоммерческим организациям, занимающихся охраной и воспроизводством диких животных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157,3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579171"/>
                  </a:ext>
                </a:extLst>
              </a:tr>
              <a:tr h="37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государственным автономным учреждениям здравоохранения и государственным бюджетным учреждениям здравоохранения Московской области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1 697,3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4365099"/>
                  </a:ext>
                </a:extLst>
              </a:tr>
              <a:tr h="37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предоставляемые муниципальным учреждениям, финансируемым за счет средств бюджета городского округа Клин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24 700,3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2515840"/>
                  </a:ext>
                </a:extLst>
              </a:tr>
              <a:tr h="26693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9 531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33 727,9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47" marR="3147" marT="31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952931"/>
            <a:ext cx="3649824" cy="917947"/>
          </a:xfrm>
        </p:spPr>
        <p:txBody>
          <a:bodyPr/>
          <a:lstStyle/>
          <a:p>
            <a:pPr>
              <a:defRPr/>
            </a:pPr>
            <a:fld id="{2DED670A-C682-4A29-953C-462B444A5253}" type="slidenum">
              <a:rPr lang="ru-RU" altLang="ru-RU" smtClean="0"/>
              <a:pPr>
                <a:defRPr/>
              </a:pPr>
              <a:t>21</a:t>
            </a:fld>
            <a:endParaRPr lang="ru-RU" alt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09597" y="184037"/>
            <a:ext cx="8594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</a:t>
            </a:r>
            <a:r>
              <a:rPr lang="ru-RU" b="1"/>
              <a:t>о </a:t>
            </a:r>
            <a:r>
              <a:rPr lang="ru-RU" b="1" smtClean="0"/>
              <a:t>количестве плательщиков</a:t>
            </a:r>
            <a:r>
              <a:rPr lang="ru-RU" b="1" dirty="0"/>
              <a:t>, воспользовавшихся льготами</a:t>
            </a:r>
            <a:r>
              <a:rPr lang="ru-RU" b="1"/>
              <a:t>, </a:t>
            </a:r>
            <a:endParaRPr lang="ru-RU" b="1" smtClean="0"/>
          </a:p>
          <a:p>
            <a:pPr algn="ctr"/>
            <a:r>
              <a:rPr lang="ru-RU" b="1" smtClean="0"/>
              <a:t>и </a:t>
            </a:r>
            <a:r>
              <a:rPr lang="ru-RU" b="1" dirty="0"/>
              <a:t>суммах выпадающих доходов</a:t>
            </a:r>
            <a:endParaRPr lang="ru-RU" dirty="0"/>
          </a:p>
          <a:p>
            <a:pPr algn="ctr"/>
            <a:r>
              <a:rPr lang="ru-RU" b="1" dirty="0"/>
              <a:t>городского округа Клин по каждому налоговому расходу</a:t>
            </a:r>
            <a:endParaRPr lang="ru-RU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741" y="6323013"/>
            <a:ext cx="39326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ea typeface="Times New Roman" panose="02020603050405020304" pitchFamily="18" charset="0"/>
              </a:rPr>
              <a:t>* В </a:t>
            </a:r>
            <a:r>
              <a:rPr lang="ru-RU" sz="1200" dirty="0" smtClean="0">
                <a:ea typeface="Times New Roman" panose="02020603050405020304" pitchFamily="18" charset="0"/>
              </a:rPr>
              <a:t>2025 </a:t>
            </a:r>
            <a:r>
              <a:rPr lang="ru-RU" sz="1200" dirty="0">
                <a:ea typeface="Times New Roman" panose="02020603050405020304" pitchFamily="18" charset="0"/>
              </a:rPr>
              <a:t>году отчетным годом признается </a:t>
            </a:r>
            <a:r>
              <a:rPr lang="ru-RU" sz="1200" dirty="0" smtClean="0">
                <a:ea typeface="Times New Roman" panose="02020603050405020304" pitchFamily="18" charset="0"/>
              </a:rPr>
              <a:t>2024 </a:t>
            </a:r>
            <a:r>
              <a:rPr lang="ru-RU" sz="1200" dirty="0">
                <a:ea typeface="Times New Roman" panose="02020603050405020304" pitchFamily="18" charset="0"/>
              </a:rPr>
              <a:t>год.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38859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17"/>
          <p:cNvGraphicFramePr>
            <a:graphicFrameLocks/>
          </p:cNvGraphicFramePr>
          <p:nvPr>
            <p:extLst/>
          </p:nvPr>
        </p:nvGraphicFramePr>
        <p:xfrm>
          <a:off x="1" y="641444"/>
          <a:ext cx="11510128" cy="6138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21762" y="6080329"/>
            <a:ext cx="3170237" cy="561771"/>
          </a:xfrm>
        </p:spPr>
        <p:txBody>
          <a:bodyPr/>
          <a:lstStyle/>
          <a:p>
            <a:pPr>
              <a:defRPr/>
            </a:pPr>
            <a:fld id="{86143784-80F7-4F96-8CC3-E0A98D77AF45}" type="slidenum">
              <a:rPr lang="ru-RU" altLang="ru-RU" smtClean="0"/>
              <a:pPr>
                <a:defRPr/>
              </a:pPr>
              <a:t>22</a:t>
            </a:fld>
            <a:endParaRPr lang="ru-RU" alt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07602" y="202658"/>
            <a:ext cx="7576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Объем и структура налоговых доходов, млн. </a:t>
            </a:r>
            <a:r>
              <a:rPr lang="ru-RU" sz="2400" b="1" dirty="0" smtClean="0">
                <a:cs typeface="Times New Roman" panose="02020603050405020304" pitchFamily="18" charset="0"/>
              </a:rPr>
              <a:t>рублей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2893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03"/>
          <p:cNvGraphicFramePr>
            <a:graphicFrameLocks/>
          </p:cNvGraphicFramePr>
          <p:nvPr/>
        </p:nvGraphicFramePr>
        <p:xfrm>
          <a:off x="158750" y="-11113"/>
          <a:ext cx="6316663" cy="755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5541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21399" y="6609209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TextBox 5"/>
          <p:cNvSpPr txBox="1">
            <a:spLocks noChangeArrowheads="1"/>
          </p:cNvSpPr>
          <p:nvPr/>
        </p:nvSpPr>
        <p:spPr bwMode="auto">
          <a:xfrm>
            <a:off x="1958020" y="159355"/>
            <a:ext cx="83187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/>
              <a:t>Объем и структура </a:t>
            </a:r>
            <a:r>
              <a:rPr lang="ru-RU" sz="2600" b="1" dirty="0"/>
              <a:t>неналоговых</a:t>
            </a:r>
            <a:r>
              <a:rPr lang="ru-RU" sz="2800" b="1" dirty="0"/>
              <a:t> доходов, млн. руб.</a:t>
            </a:r>
          </a:p>
        </p:txBody>
      </p:sp>
      <p:graphicFrame>
        <p:nvGraphicFramePr>
          <p:cNvPr id="3" name="Object 106"/>
          <p:cNvGraphicFramePr>
            <a:graphicFrameLocks/>
          </p:cNvGraphicFramePr>
          <p:nvPr>
            <p:extLst/>
          </p:nvPr>
        </p:nvGraphicFramePr>
        <p:xfrm>
          <a:off x="0" y="-298398"/>
          <a:ext cx="5844366" cy="755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Object 107"/>
          <p:cNvGraphicFramePr>
            <a:graphicFrameLocks/>
          </p:cNvGraphicFramePr>
          <p:nvPr>
            <p:extLst/>
          </p:nvPr>
        </p:nvGraphicFramePr>
        <p:xfrm>
          <a:off x="8962040" y="999036"/>
          <a:ext cx="4281444" cy="413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Object 108"/>
          <p:cNvGraphicFramePr>
            <a:graphicFrameLocks/>
          </p:cNvGraphicFramePr>
          <p:nvPr>
            <p:extLst/>
          </p:nvPr>
        </p:nvGraphicFramePr>
        <p:xfrm>
          <a:off x="2492545" y="888611"/>
          <a:ext cx="4355448" cy="3856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65972" y="6127888"/>
            <a:ext cx="2726028" cy="593587"/>
          </a:xfrm>
        </p:spPr>
        <p:txBody>
          <a:bodyPr/>
          <a:lstStyle/>
          <a:p>
            <a:pPr>
              <a:defRPr/>
            </a:pPr>
            <a:fld id="{83A73E1A-4CC5-46A7-BA80-805CAC805949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graphicFrame>
        <p:nvGraphicFramePr>
          <p:cNvPr id="5" name="Object 109"/>
          <p:cNvGraphicFramePr>
            <a:graphicFrameLocks/>
          </p:cNvGraphicFramePr>
          <p:nvPr>
            <p:extLst/>
          </p:nvPr>
        </p:nvGraphicFramePr>
        <p:xfrm>
          <a:off x="5922251" y="957068"/>
          <a:ext cx="3624195" cy="389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4607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26988" y="6513513"/>
            <a:ext cx="122189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7"/>
          <p:cNvGraphicFramePr>
            <a:graphicFrameLocks/>
          </p:cNvGraphicFramePr>
          <p:nvPr>
            <p:extLst/>
          </p:nvPr>
        </p:nvGraphicFramePr>
        <p:xfrm>
          <a:off x="339301" y="334868"/>
          <a:ext cx="11776364" cy="5764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39055" y="6012873"/>
            <a:ext cx="825417" cy="708603"/>
          </a:xfrm>
        </p:spPr>
        <p:txBody>
          <a:bodyPr/>
          <a:lstStyle/>
          <a:p>
            <a:pPr>
              <a:defRPr/>
            </a:pPr>
            <a:fld id="{683EE036-A364-4C6F-A13B-D277D28D8EAD}" type="slidenum">
              <a:rPr lang="ru-RU" altLang="ru-RU" smtClean="0"/>
              <a:pPr>
                <a:defRPr/>
              </a:pPr>
              <a:t>24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976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502578"/>
              </p:ext>
            </p:extLst>
          </p:nvPr>
        </p:nvGraphicFramePr>
        <p:xfrm>
          <a:off x="-322728" y="472888"/>
          <a:ext cx="11787188" cy="5710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758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091708"/>
            <a:ext cx="3581401" cy="629768"/>
          </a:xfrm>
        </p:spPr>
        <p:txBody>
          <a:bodyPr/>
          <a:lstStyle/>
          <a:p>
            <a:pPr>
              <a:defRPr/>
            </a:pPr>
            <a:fld id="{91AE8532-4135-413A-B0D1-B6A704ECD9C8}" type="slidenum">
              <a:rPr lang="ru-RU" altLang="ru-RU" smtClean="0"/>
              <a:pPr>
                <a:defRPr/>
              </a:pPr>
              <a:t>25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2060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25114" y="6473370"/>
            <a:ext cx="3566886" cy="384629"/>
          </a:xfrm>
        </p:spPr>
        <p:txBody>
          <a:bodyPr/>
          <a:lstStyle/>
          <a:p>
            <a:pPr>
              <a:defRPr/>
            </a:pPr>
            <a:fld id="{2CC9C154-1CDB-41EC-8742-6D7AC67B37BE}" type="slidenum">
              <a:rPr lang="ru-RU" altLang="ru-RU"/>
              <a:pPr>
                <a:defRPr/>
              </a:pPr>
              <a:t>26</a:t>
            </a:fld>
            <a:endParaRPr lang="ru-RU" altLang="ru-RU" dirty="0"/>
          </a:p>
        </p:txBody>
      </p:sp>
      <p:pic>
        <p:nvPicPr>
          <p:cNvPr id="68610" name="Picture 13" descr="C:\Users\shveduke.AKR\Documents\през\реклама и клин звучит\патеррн.png"/>
          <p:cNvPicPr>
            <a:picLocks noChangeAspect="1" noChangeArrowheads="1"/>
          </p:cNvPicPr>
          <p:nvPr/>
        </p:nvPicPr>
        <p:blipFill>
          <a:blip r:embed="rId3"/>
          <a:srcRect t="-2" b="33070"/>
          <a:stretch>
            <a:fillRect/>
          </a:stretch>
        </p:blipFill>
        <p:spPr bwMode="auto">
          <a:xfrm>
            <a:off x="0" y="-14288"/>
            <a:ext cx="12192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Прямоугольник 7"/>
          <p:cNvSpPr>
            <a:spLocks noChangeArrowheads="1"/>
          </p:cNvSpPr>
          <p:nvPr/>
        </p:nvSpPr>
        <p:spPr bwMode="auto">
          <a:xfrm>
            <a:off x="0" y="368300"/>
            <a:ext cx="1219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" hangingPunct="0"/>
            <a:r>
              <a:rPr lang="ru-RU" sz="1800" b="1" dirty="0" smtClean="0"/>
              <a:t>Информация о распределении ассигнований по </a:t>
            </a:r>
            <a:r>
              <a:rPr lang="ru-RU" sz="1800" b="1" dirty="0"/>
              <a:t>разделам и подразделам классификации расходов </a:t>
            </a:r>
            <a:r>
              <a:rPr lang="ru-RU" sz="1800" b="1" dirty="0" smtClean="0"/>
              <a:t>бюджета городского округа Клин </a:t>
            </a:r>
            <a:r>
              <a:rPr lang="ru-RU" sz="1800" b="1" dirty="0"/>
              <a:t>за </a:t>
            </a:r>
            <a:r>
              <a:rPr lang="ru-RU" sz="1800" b="1" dirty="0" smtClean="0"/>
              <a:t>2025 </a:t>
            </a:r>
            <a:r>
              <a:rPr lang="ru-RU" sz="1800" b="1" dirty="0"/>
              <a:t>год</a:t>
            </a:r>
            <a:r>
              <a:rPr lang="ru-RU" sz="1800" dirty="0"/>
              <a:t>, </a:t>
            </a:r>
            <a:r>
              <a:rPr lang="ru-RU" sz="1800" b="1" dirty="0" smtClean="0"/>
              <a:t>тыс. </a:t>
            </a:r>
            <a:r>
              <a:rPr lang="ru-RU" sz="1800" b="1" dirty="0"/>
              <a:t>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041467"/>
              </p:ext>
            </p:extLst>
          </p:nvPr>
        </p:nvGraphicFramePr>
        <p:xfrm>
          <a:off x="295275" y="1152524"/>
          <a:ext cx="11410951" cy="5327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73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426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61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27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90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045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650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723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БЮДЖЕТА - ВСЕГО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8 825 171,8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9 411 488,4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8 915 455,0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08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898 184,6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886 351,1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856 309,3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2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3 994,1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11 773,1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11 767,4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890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299 387,3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301 351,7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293 088,5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7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62 412,4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53 949,9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53 884,2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25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Резервные фонды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125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общегосударственные вопросы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529 390,8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519 276,4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497 569,2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1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25114" y="6473370"/>
            <a:ext cx="3566886" cy="384629"/>
          </a:xfrm>
        </p:spPr>
        <p:txBody>
          <a:bodyPr/>
          <a:lstStyle/>
          <a:p>
            <a:pPr>
              <a:defRPr/>
            </a:pPr>
            <a:fld id="{2CC9C154-1CDB-41EC-8742-6D7AC67B37BE}" type="slidenum">
              <a:rPr lang="ru-RU" altLang="ru-RU"/>
              <a:pPr>
                <a:defRPr/>
              </a:pPr>
              <a:t>27</a:t>
            </a:fld>
            <a:endParaRPr lang="ru-RU" altLang="ru-RU" dirty="0"/>
          </a:p>
        </p:txBody>
      </p:sp>
      <p:sp>
        <p:nvSpPr>
          <p:cNvPr id="68611" name="Прямоугольник 7"/>
          <p:cNvSpPr>
            <a:spLocks noChangeArrowheads="1"/>
          </p:cNvSpPr>
          <p:nvPr/>
        </p:nvSpPr>
        <p:spPr bwMode="auto">
          <a:xfrm>
            <a:off x="-1" y="99358"/>
            <a:ext cx="1200374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" hangingPunct="0"/>
            <a:r>
              <a:rPr lang="ru-RU" sz="1800" b="1" dirty="0"/>
              <a:t>Информация о распределении ассигнований по разделам и подразделам классификации расходов бюджета городского округа Клин за </a:t>
            </a:r>
            <a:r>
              <a:rPr lang="ru-RU" sz="1800" b="1" dirty="0" smtClean="0"/>
              <a:t>2025 </a:t>
            </a:r>
            <a:r>
              <a:rPr lang="ru-RU" sz="1800" b="1" dirty="0"/>
              <a:t>отчетный финансовый год</a:t>
            </a:r>
            <a:r>
              <a:rPr lang="ru-RU" sz="1800" dirty="0"/>
              <a:t>, </a:t>
            </a:r>
            <a:r>
              <a:rPr lang="ru-RU" sz="1800" b="1" dirty="0"/>
              <a:t>тыс. 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715590"/>
              </p:ext>
            </p:extLst>
          </p:nvPr>
        </p:nvGraphicFramePr>
        <p:xfrm>
          <a:off x="114298" y="1076325"/>
          <a:ext cx="11763376" cy="5200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98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607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0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98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339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339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0575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688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96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53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Мобилизационная подготовка экономики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606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157 434,1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162 862,5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159 157,9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41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Гражданская оборона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43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121 613,1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132 335,8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131 384,3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35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33 871,0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29 515,8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26 762,7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8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692 596,0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786 862,8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718 701,4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78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 и рыболовство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7 373,8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39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61360" y="6382139"/>
            <a:ext cx="3130640" cy="475861"/>
          </a:xfrm>
        </p:spPr>
        <p:txBody>
          <a:bodyPr/>
          <a:lstStyle/>
          <a:p>
            <a:pPr>
              <a:defRPr/>
            </a:pPr>
            <a:fld id="{FAFC5C77-29BD-4B58-81FD-36ABD5C9EC75}" type="slidenum">
              <a:rPr lang="ru-RU" altLang="ru-RU"/>
              <a:pPr>
                <a:defRPr/>
              </a:pPr>
              <a:t>28</a:t>
            </a:fld>
            <a:endParaRPr lang="ru-RU" altLang="ru-RU" dirty="0"/>
          </a:p>
        </p:txBody>
      </p:sp>
      <p:sp>
        <p:nvSpPr>
          <p:cNvPr id="69635" name="Прямоугольник 7"/>
          <p:cNvSpPr>
            <a:spLocks noChangeArrowheads="1"/>
          </p:cNvSpPr>
          <p:nvPr/>
        </p:nvSpPr>
        <p:spPr bwMode="auto">
          <a:xfrm>
            <a:off x="-35832" y="200232"/>
            <a:ext cx="12227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" hangingPunct="0"/>
            <a:r>
              <a:rPr lang="ru-RU" sz="1800" b="1" dirty="0"/>
              <a:t>Информация о распределении ассигнований по разделам и подразделам классификации расходов бюджета городского округа Клин за </a:t>
            </a:r>
            <a:r>
              <a:rPr lang="ru-RU" sz="1800" b="1" dirty="0" smtClean="0"/>
              <a:t>2025 </a:t>
            </a:r>
            <a:r>
              <a:rPr lang="ru-RU" sz="1800" b="1" dirty="0"/>
              <a:t>отчетный финансовый год</a:t>
            </a:r>
            <a:r>
              <a:rPr lang="ru-RU" sz="1800" dirty="0"/>
              <a:t>, </a:t>
            </a:r>
            <a:r>
              <a:rPr lang="ru-RU" sz="1800" b="1" dirty="0"/>
              <a:t>тыс. 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963932"/>
              </p:ext>
            </p:extLst>
          </p:nvPr>
        </p:nvGraphicFramePr>
        <p:xfrm>
          <a:off x="133350" y="999257"/>
          <a:ext cx="11687174" cy="5382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5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07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085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984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2213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0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085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7184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3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Водное хозяйство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11 892,0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12 825,8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12 825,7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8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Транспорт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47 641,7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144 969,5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94 908,0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687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Дорожное хозяйство (дорожные фонды)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600 544,0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601 139,5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588 662,9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8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Связь и информатика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18 320,3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15 765,8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13 959,8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8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7 541,0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4 622,8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8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ЖИЛИЩНО-КОММУНАЛЬНОЕ ХОЗЯЙСТВО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2 450 330,3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2 531 741,2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2 203 403,9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28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Жилищное хозяйство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903 771,0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315 634,1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308 617,9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2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61360" y="6456785"/>
            <a:ext cx="3091014" cy="401216"/>
          </a:xfrm>
        </p:spPr>
        <p:txBody>
          <a:bodyPr/>
          <a:lstStyle/>
          <a:p>
            <a:pPr>
              <a:defRPr/>
            </a:pPr>
            <a:fld id="{FAFC5C77-29BD-4B58-81FD-36ABD5C9EC75}" type="slidenum">
              <a:rPr lang="ru-RU" altLang="ru-RU"/>
              <a:pPr>
                <a:defRPr/>
              </a:pPr>
              <a:t>29</a:t>
            </a:fld>
            <a:endParaRPr lang="ru-RU" altLang="ru-RU" dirty="0"/>
          </a:p>
        </p:txBody>
      </p:sp>
      <p:sp>
        <p:nvSpPr>
          <p:cNvPr id="69635" name="Прямоугольник 7"/>
          <p:cNvSpPr>
            <a:spLocks noChangeArrowheads="1"/>
          </p:cNvSpPr>
          <p:nvPr/>
        </p:nvSpPr>
        <p:spPr bwMode="auto">
          <a:xfrm>
            <a:off x="-35832" y="0"/>
            <a:ext cx="121882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" hangingPunct="0"/>
            <a:r>
              <a:rPr lang="ru-RU" sz="1800" b="1" dirty="0"/>
              <a:t>Информация о распределении ассигнований по разделам и подразделам классификации расходов бюджета городского округа Клин за </a:t>
            </a:r>
            <a:r>
              <a:rPr lang="ru-RU" sz="1800" b="1" dirty="0" smtClean="0"/>
              <a:t>2025 </a:t>
            </a:r>
            <a:r>
              <a:rPr lang="ru-RU" sz="1800" b="1" dirty="0"/>
              <a:t>отчетный финансовый год</a:t>
            </a:r>
            <a:r>
              <a:rPr lang="ru-RU" sz="1800" dirty="0"/>
              <a:t>, </a:t>
            </a:r>
            <a:r>
              <a:rPr lang="ru-RU" sz="1800" b="1" dirty="0"/>
              <a:t>тыс. 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901241"/>
              </p:ext>
            </p:extLst>
          </p:nvPr>
        </p:nvGraphicFramePr>
        <p:xfrm>
          <a:off x="161926" y="775228"/>
          <a:ext cx="11620500" cy="5474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77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47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38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94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58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8958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53939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157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1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хозяйство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68 035,8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446 813,5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262 545,0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34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1 478 523,5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1 769 293,6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1 632 241,0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2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14 069,5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9 270,7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9 078,9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47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охраны окружающей среды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14 069,5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9 270,7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9 078,9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78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3 753 511,1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3 821 279,3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3 795 738,4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78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1 233 457,0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1 215 946,9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1 209 894,6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78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2 009 969,5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2 079 345,1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2 068 880,8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9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CF9803-8106-47AA-B698-47013B9C98AD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3</a:t>
            </a:fld>
            <a:endParaRPr lang="ru-RU" altLang="ru-RU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" y="11769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/>
              <a:t>Основные термины и понятия</a:t>
            </a:r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33818" name="TextBox 3"/>
          <p:cNvSpPr txBox="1">
            <a:spLocks noChangeArrowheads="1"/>
          </p:cNvSpPr>
          <p:nvPr/>
        </p:nvSpPr>
        <p:spPr bwMode="auto">
          <a:xfrm>
            <a:off x="89131" y="705261"/>
            <a:ext cx="12118109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>
              <a:defRPr/>
            </a:pPr>
            <a:r>
              <a:rPr lang="ru-RU" sz="18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Бюджетная система</a:t>
            </a:r>
            <a:r>
              <a:rPr lang="ru-RU" sz="1800" dirty="0"/>
              <a:t> - совокупность отношений, возникающих между различными субъектами в процессе формирования доходов и осуществления расходов бюджетов всех уровней системы, осуществления государственных и муниципальных заимствований, регулирования государственного и муниципального долга, составления и рассмотрения проектов бюджетов системы, их утверждения и </a:t>
            </a:r>
            <a:r>
              <a:rPr lang="ru-RU" sz="1800" dirty="0" smtClean="0"/>
              <a:t>исполнения, контроля </a:t>
            </a:r>
            <a:r>
              <a:rPr lang="ru-RU" sz="1800" dirty="0"/>
              <a:t>за их исполнением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b="1" u="sng" dirty="0" smtClean="0"/>
              <a:t>Бюджет </a:t>
            </a:r>
            <a:r>
              <a:rPr lang="ru-RU" sz="1800" dirty="0" smtClean="0"/>
              <a:t>- форма </a:t>
            </a:r>
            <a:r>
              <a:rPr lang="ru-RU" sz="1800" dirty="0"/>
              <a:t>образования и расходования денежных средств, предназначенных для финансового обеспечения задач и функций государства и местного </a:t>
            </a:r>
            <a:r>
              <a:rPr lang="ru-RU" sz="1800" dirty="0" smtClean="0"/>
              <a:t>самоуправления.</a:t>
            </a:r>
          </a:p>
          <a:p>
            <a:pPr>
              <a:defRPr/>
            </a:pPr>
            <a:r>
              <a:rPr lang="ru-RU" sz="1800" b="1" u="sng" dirty="0" smtClean="0"/>
              <a:t>Доходы </a:t>
            </a:r>
            <a:r>
              <a:rPr lang="ru-RU" sz="1800" dirty="0" smtClean="0"/>
              <a:t>- поступающие </a:t>
            </a:r>
            <a:r>
              <a:rPr lang="ru-RU" sz="1800" dirty="0"/>
              <a:t>в бюджет денежные средства, за исключением средств, являющихся источниками финансирования дефицита </a:t>
            </a:r>
            <a:r>
              <a:rPr lang="ru-RU" sz="1800" dirty="0" smtClean="0"/>
              <a:t>бюджета.</a:t>
            </a:r>
          </a:p>
          <a:p>
            <a:pPr>
              <a:defRPr/>
            </a:pPr>
            <a:r>
              <a:rPr lang="ru-RU" sz="1800" b="1" u="sng" dirty="0" smtClean="0"/>
              <a:t>Налоговые доходы- </a:t>
            </a:r>
            <a:r>
              <a:rPr lang="ru-RU" sz="1800" dirty="0" smtClean="0"/>
              <a:t>доходы </a:t>
            </a:r>
            <a:r>
              <a:rPr lang="ru-RU" sz="1800" dirty="0"/>
              <a:t>от предусмотренных законодательством Российской Федерации о налогах и сборах федеральных налогов и сборов, в том числе от налогов, предусмотренных специальными налоговыми режимами, региональных и местных налогов, а также пеней и штрафов по </a:t>
            </a:r>
            <a:r>
              <a:rPr lang="ru-RU" sz="1800" dirty="0" smtClean="0"/>
              <a:t>ним.</a:t>
            </a: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800" b="1" u="sng" dirty="0" smtClean="0"/>
              <a:t>Неналоговые доходы </a:t>
            </a:r>
            <a:r>
              <a:rPr lang="ru-RU" sz="1800" dirty="0" smtClean="0"/>
              <a:t>-платежи</a:t>
            </a:r>
            <a:r>
              <a:rPr lang="ru-RU" sz="1800" dirty="0"/>
              <a:t>, которые классифицируются по характеру их поступления в бюджет и включают в себя возмездные операции от прямого предоставления государством разных видов услуг, а также некоторые безвозмездные платежи в виде штрафов или иных санкций за нарушение </a:t>
            </a:r>
            <a:r>
              <a:rPr lang="ru-RU" sz="1800" dirty="0" smtClean="0"/>
              <a:t>законодательства.</a:t>
            </a:r>
          </a:p>
          <a:p>
            <a:pPr>
              <a:defRPr/>
            </a:pPr>
            <a:r>
              <a:rPr lang="ru-RU" sz="1800" b="1" u="sng" dirty="0" smtClean="0"/>
              <a:t>Межбюджетные трансферты- </a:t>
            </a:r>
            <a:r>
              <a:rPr lang="ru-RU" sz="1800" dirty="0" smtClean="0"/>
              <a:t>средства</a:t>
            </a:r>
            <a:r>
              <a:rPr lang="ru-RU" sz="1800" dirty="0"/>
              <a:t>, предоставляемые одним бюджетом бюджетной системы Российской Федерации другому бюджету бюджетной системы Российской </a:t>
            </a:r>
            <a:r>
              <a:rPr lang="ru-RU" sz="1800" dirty="0" smtClean="0"/>
              <a:t>Федерации</a:t>
            </a:r>
          </a:p>
          <a:p>
            <a:pPr>
              <a:defRPr/>
            </a:pPr>
            <a:r>
              <a:rPr lang="ru-RU" sz="1800" b="1" u="sng" dirty="0" smtClean="0"/>
              <a:t>Безвозмездные поступления </a:t>
            </a:r>
            <a:r>
              <a:rPr lang="ru-RU" sz="1800" dirty="0" smtClean="0"/>
              <a:t>- поступающие </a:t>
            </a:r>
            <a:r>
              <a:rPr lang="ru-RU" sz="1800" dirty="0"/>
              <a:t>в бюджет денежные средства на безвозвратной и безвозмездной основе в виде дотаций, субсидий, субвенций из других бюджетов бюджетной системы Российской Федерации, а также безвозмездные поступления от физических и юридических лиц, международных организаций и правительств иностранных </a:t>
            </a:r>
            <a:r>
              <a:rPr lang="ru-RU" sz="1800" dirty="0" smtClean="0"/>
              <a:t>государств.</a:t>
            </a: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5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492240"/>
            <a:ext cx="3480515" cy="365760"/>
          </a:xfrm>
        </p:spPr>
        <p:txBody>
          <a:bodyPr/>
          <a:lstStyle/>
          <a:p>
            <a:pPr>
              <a:defRPr/>
            </a:pPr>
            <a:fld id="{2AFCAC4C-BDC2-4BDC-8605-662B3B8EE297}" type="slidenum">
              <a:rPr lang="ru-RU" altLang="ru-RU"/>
              <a:pPr>
                <a:defRPr/>
              </a:pPr>
              <a:t>30</a:t>
            </a:fld>
            <a:endParaRPr lang="ru-RU" altLang="ru-RU"/>
          </a:p>
        </p:txBody>
      </p:sp>
      <p:sp>
        <p:nvSpPr>
          <p:cNvPr id="71683" name="Прямоугольник 7"/>
          <p:cNvSpPr>
            <a:spLocks noChangeArrowheads="1"/>
          </p:cNvSpPr>
          <p:nvPr/>
        </p:nvSpPr>
        <p:spPr bwMode="auto">
          <a:xfrm>
            <a:off x="0" y="171076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" hangingPunct="0"/>
            <a:r>
              <a:rPr lang="ru-RU" sz="1800" b="1" dirty="0"/>
              <a:t>Информация о распределении ассигнований по разделам и подразделам классификации расходов бюджета городского округа Клин за </a:t>
            </a:r>
            <a:r>
              <a:rPr lang="ru-RU" sz="1800" b="1" dirty="0" smtClean="0"/>
              <a:t>2025 </a:t>
            </a:r>
            <a:r>
              <a:rPr lang="ru-RU" sz="1800" b="1" dirty="0"/>
              <a:t>отчетный финансовый год</a:t>
            </a:r>
            <a:r>
              <a:rPr lang="ru-RU" sz="1800" dirty="0"/>
              <a:t>, </a:t>
            </a:r>
            <a:r>
              <a:rPr lang="ru-RU" sz="1800" b="1" dirty="0"/>
              <a:t>тыс. 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759319"/>
              </p:ext>
            </p:extLst>
          </p:nvPr>
        </p:nvGraphicFramePr>
        <p:xfrm>
          <a:off x="163606" y="1076972"/>
          <a:ext cx="11677650" cy="5155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37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14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19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25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248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9644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065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9461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29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Дополнительное образование детей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372 667,1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383 207,4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379 918,8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78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Молодежная политика и оздоровление детей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19 041,0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19 051,4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19 051,4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0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118 376,5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123 728,5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117 992,8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89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КУЛЬТУРА,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КИНЕМАТОГРАФИЯ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359 428,6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393 076,9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390 905,8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96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359 428,6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393 076,9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390 905,8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96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85 145,4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390 440,6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354 157,3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96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Пенсионное обеспечение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16 609,0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18 917,3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18 917,3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62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568440"/>
            <a:ext cx="3581399" cy="289560"/>
          </a:xfrm>
        </p:spPr>
        <p:txBody>
          <a:bodyPr/>
          <a:lstStyle/>
          <a:p>
            <a:pPr>
              <a:defRPr/>
            </a:pPr>
            <a:fld id="{597DAFBB-164D-4A5A-B818-AF9DBE76FAAF}" type="slidenum">
              <a:rPr lang="ru-RU" altLang="ru-RU"/>
              <a:pPr>
                <a:defRPr/>
              </a:pPr>
              <a:t>31</a:t>
            </a:fld>
            <a:endParaRPr lang="ru-RU" altLang="ru-RU" dirty="0"/>
          </a:p>
        </p:txBody>
      </p:sp>
      <p:sp>
        <p:nvSpPr>
          <p:cNvPr id="72707" name="Прямоугольник 7"/>
          <p:cNvSpPr>
            <a:spLocks noChangeArrowheads="1"/>
          </p:cNvSpPr>
          <p:nvPr/>
        </p:nvSpPr>
        <p:spPr bwMode="auto">
          <a:xfrm>
            <a:off x="0" y="189006"/>
            <a:ext cx="1219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" hangingPunct="0"/>
            <a:r>
              <a:rPr lang="ru-RU" sz="1800" b="1" dirty="0"/>
              <a:t>Информация о распределении ассигнований по разделам и подразделам классификации расходов бюджета городского округа Клин за </a:t>
            </a:r>
            <a:r>
              <a:rPr lang="ru-RU" sz="1800" b="1" dirty="0" smtClean="0"/>
              <a:t>2025 </a:t>
            </a:r>
            <a:r>
              <a:rPr lang="ru-RU" sz="1800" b="1" dirty="0"/>
              <a:t>отчетный финансовый год</a:t>
            </a:r>
            <a:r>
              <a:rPr lang="ru-RU" sz="1800" dirty="0"/>
              <a:t>, </a:t>
            </a:r>
            <a:r>
              <a:rPr lang="ru-RU" sz="1800" b="1" dirty="0"/>
              <a:t>тыс. руб.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514510"/>
              </p:ext>
            </p:extLst>
          </p:nvPr>
        </p:nvGraphicFramePr>
        <p:xfrm>
          <a:off x="181537" y="995157"/>
          <a:ext cx="11677649" cy="5413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8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54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28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62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06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404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33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35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разделов, подразделов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7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324 778,1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289 103,7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0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Охрана семьи и детства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68 536,4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46 745,2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46 136,3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4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402 108,2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429 455,6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427 854,4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61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Физическая культура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93 096,5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99 253,1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97 658,4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0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Массовый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6 491,5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5 989,4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5 989,4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0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 высших достижений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302 520,2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324 213,1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324 206,6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678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696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государственного (муниципального) внутреннего долга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611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838200" y="711200"/>
            <a:ext cx="10612120" cy="650239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/>
              <a:t>Структура расходов бюджета городского округа Клин 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по отраслям  за 2025 год (8 915,5 млн. руб.)</a:t>
            </a:r>
            <a:br>
              <a:rPr lang="ru-RU" altLang="ru-RU" sz="2400" b="1" dirty="0" smtClean="0"/>
            </a:br>
            <a:r>
              <a:rPr lang="en-US" altLang="ru-RU" sz="2400" b="1" dirty="0" smtClean="0"/>
              <a:t/>
            </a:r>
            <a:br>
              <a:rPr lang="en-US" altLang="ru-RU" sz="2400" b="1" dirty="0" smtClean="0"/>
            </a:br>
            <a:r>
              <a:rPr lang="ru-RU" altLang="ru-RU" sz="2400" b="1" dirty="0" smtClean="0"/>
              <a:t>  </a:t>
            </a:r>
            <a:endParaRPr lang="ru-RU" altLang="ru-RU" sz="2400" b="1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3" name="Object 16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763641542"/>
              </p:ext>
            </p:extLst>
          </p:nvPr>
        </p:nvGraphicFramePr>
        <p:xfrm>
          <a:off x="-89647" y="1111046"/>
          <a:ext cx="12141200" cy="5459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577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233160"/>
            <a:ext cx="3530600" cy="488315"/>
          </a:xfrm>
        </p:spPr>
        <p:txBody>
          <a:bodyPr/>
          <a:lstStyle/>
          <a:p>
            <a:pPr>
              <a:defRPr/>
            </a:pPr>
            <a:fld id="{69299200-2836-46F1-847B-3EAFA2185A24}" type="slidenum">
              <a:rPr lang="ru-RU" altLang="ru-RU"/>
              <a:pPr>
                <a:defRPr/>
              </a:pPr>
              <a:t>32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304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62776"/>
              </p:ext>
            </p:extLst>
          </p:nvPr>
        </p:nvGraphicFramePr>
        <p:xfrm>
          <a:off x="687677" y="1352550"/>
          <a:ext cx="6745509" cy="521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7826" name="Text Box 7"/>
          <p:cNvSpPr txBox="1">
            <a:spLocks noChangeArrowheads="1"/>
          </p:cNvSpPr>
          <p:nvPr/>
        </p:nvSpPr>
        <p:spPr bwMode="auto">
          <a:xfrm>
            <a:off x="1037058" y="350440"/>
            <a:ext cx="10769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 b="1" dirty="0">
                <a:latin typeface="Arial" charset="0"/>
              </a:rPr>
              <a:t>Структура расходов  в рамках  социальной направленности бюджета </a:t>
            </a:r>
          </a:p>
          <a:p>
            <a:pPr algn="ctr"/>
            <a:r>
              <a:rPr lang="ru-RU" altLang="ru-RU" sz="1800" b="1" dirty="0" smtClean="0">
                <a:latin typeface="Arial" charset="0"/>
              </a:rPr>
              <a:t>городского округа Клин по </a:t>
            </a:r>
            <a:r>
              <a:rPr lang="ru-RU" altLang="ru-RU" sz="1800" b="1" dirty="0">
                <a:latin typeface="Arial" charset="0"/>
              </a:rPr>
              <a:t>разделам  за </a:t>
            </a:r>
            <a:r>
              <a:rPr lang="ru-RU" altLang="ru-RU" sz="1800" b="1" dirty="0" smtClean="0">
                <a:latin typeface="Arial" charset="0"/>
              </a:rPr>
              <a:t>2024-2025 гг.</a:t>
            </a:r>
            <a:endParaRPr lang="ru-RU" altLang="ru-RU" sz="1800" b="1" dirty="0">
              <a:latin typeface="Arial" charset="0"/>
            </a:endParaRPr>
          </a:p>
          <a:p>
            <a:pPr algn="ctr"/>
            <a:endParaRPr lang="ru-RU" altLang="ru-RU" sz="2000" b="1" dirty="0">
              <a:latin typeface="Arial" charset="0"/>
            </a:endParaRPr>
          </a:p>
        </p:txBody>
      </p:sp>
      <p:pic>
        <p:nvPicPr>
          <p:cNvPr id="7782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10600" y="6219826"/>
            <a:ext cx="3431146" cy="501650"/>
          </a:xfrm>
        </p:spPr>
        <p:txBody>
          <a:bodyPr/>
          <a:lstStyle/>
          <a:p>
            <a:pPr>
              <a:defRPr/>
            </a:pPr>
            <a:fld id="{AD523616-3D67-481B-A630-E4D1FDD17BB7}" type="slidenum">
              <a:rPr lang="ru-RU" altLang="ru-RU" smtClean="0"/>
              <a:pPr>
                <a:defRPr/>
              </a:pPr>
              <a:t>33</a:t>
            </a:fld>
            <a:endParaRPr lang="ru-RU" altLang="ru-RU" dirty="0"/>
          </a:p>
        </p:txBody>
      </p:sp>
      <p:graphicFrame>
        <p:nvGraphicFramePr>
          <p:cNvPr id="2" name="Objec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9616026"/>
              </p:ext>
            </p:extLst>
          </p:nvPr>
        </p:nvGraphicFramePr>
        <p:xfrm>
          <a:off x="6421858" y="1448595"/>
          <a:ext cx="612457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533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/>
          </p:cNvSpPr>
          <p:nvPr>
            <p:ph type="title"/>
          </p:nvPr>
        </p:nvSpPr>
        <p:spPr>
          <a:xfrm>
            <a:off x="1866527" y="269857"/>
            <a:ext cx="9918700" cy="111057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</a:rPr>
              <a:t>Исполнение расходов бюджета городского округа Клин</a:t>
            </a:r>
            <a:br>
              <a:rPr lang="ru-RU" altLang="ru-RU" sz="2400" b="1" dirty="0" smtClean="0">
                <a:latin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</a:rPr>
              <a:t>в сфере социальной политики за 2025 год, млн. руб.</a:t>
            </a:r>
            <a:br>
              <a:rPr lang="ru-RU" altLang="ru-RU" sz="2400" b="1" dirty="0" smtClean="0">
                <a:latin typeface="Times New Roman" panose="02020603050405020304" pitchFamily="18" charset="0"/>
              </a:rPr>
            </a:br>
            <a:endParaRPr lang="ru-RU" altLang="ru-RU" sz="2400" b="1" dirty="0" smtClean="0"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16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409261051"/>
              </p:ext>
            </p:extLst>
          </p:nvPr>
        </p:nvGraphicFramePr>
        <p:xfrm>
          <a:off x="0" y="1118960"/>
          <a:ext cx="5467350" cy="541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8852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452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Прямоугольник 4"/>
          <p:cNvSpPr>
            <a:spLocks noChangeArrowheads="1"/>
          </p:cNvSpPr>
          <p:nvPr/>
        </p:nvSpPr>
        <p:spPr bwMode="auto">
          <a:xfrm>
            <a:off x="3624262" y="2154136"/>
            <a:ext cx="8510587" cy="222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ru-RU" altLang="ru-RU" b="1" dirty="0" smtClean="0">
                <a:solidFill>
                  <a:srgbClr val="000000"/>
                </a:solidFill>
              </a:rPr>
              <a:t>       Расходы в 2025 году составили 64,8 млн. руб.:</a:t>
            </a:r>
          </a:p>
          <a:p>
            <a:pPr marL="228600" indent="-228600">
              <a:spcBef>
                <a:spcPts val="1000"/>
              </a:spcBef>
              <a:buFont typeface="Arial" charset="0"/>
              <a:buChar char="•"/>
            </a:pPr>
            <a:r>
              <a:rPr lang="ru-RU" altLang="ru-RU" b="1" dirty="0" smtClean="0">
                <a:solidFill>
                  <a:srgbClr val="000000"/>
                </a:solidFill>
              </a:rPr>
              <a:t>29,3 млн</a:t>
            </a:r>
            <a:r>
              <a:rPr lang="ru-RU" altLang="ru-RU" b="1" dirty="0">
                <a:solidFill>
                  <a:srgbClr val="000000"/>
                </a:solidFill>
              </a:rPr>
              <a:t>. руб. </a:t>
            </a:r>
            <a:r>
              <a:rPr lang="ru-RU" altLang="ru-RU" dirty="0">
                <a:solidFill>
                  <a:srgbClr val="000000"/>
                </a:solidFill>
              </a:rPr>
              <a:t>компенсация родительской платы за присмотр и уход за детьми </a:t>
            </a:r>
            <a:r>
              <a:rPr lang="ru-RU" altLang="ru-RU" dirty="0" smtClean="0"/>
              <a:t>(3 276 родителей);</a:t>
            </a:r>
            <a:endParaRPr lang="ru-RU" altLang="ru-RU" dirty="0">
              <a:solidFill>
                <a:srgbClr val="000000"/>
              </a:solidFill>
            </a:endParaRP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ru-RU" altLang="ru-RU" b="1" dirty="0" smtClean="0">
                <a:solidFill>
                  <a:srgbClr val="000000"/>
                </a:solidFill>
              </a:rPr>
              <a:t>18,8 млн</a:t>
            </a:r>
            <a:r>
              <a:rPr lang="ru-RU" altLang="ru-RU" b="1" dirty="0">
                <a:solidFill>
                  <a:srgbClr val="000000"/>
                </a:solidFill>
              </a:rPr>
              <a:t>. ру</a:t>
            </a:r>
            <a:r>
              <a:rPr lang="ru-RU" altLang="ru-RU" dirty="0">
                <a:solidFill>
                  <a:srgbClr val="000000"/>
                </a:solidFill>
              </a:rPr>
              <a:t>б. </a:t>
            </a:r>
            <a:r>
              <a:rPr lang="ru-RU" altLang="ru-RU" dirty="0" smtClean="0">
                <a:solidFill>
                  <a:srgbClr val="000000"/>
                </a:solidFill>
              </a:rPr>
              <a:t>доплата за </a:t>
            </a:r>
            <a:r>
              <a:rPr lang="ru-RU" altLang="ru-RU" dirty="0">
                <a:solidFill>
                  <a:srgbClr val="000000"/>
                </a:solidFill>
              </a:rPr>
              <a:t>выслугу </a:t>
            </a:r>
            <a:r>
              <a:rPr lang="ru-RU" altLang="ru-RU" dirty="0" smtClean="0">
                <a:solidFill>
                  <a:srgbClr val="000000"/>
                </a:solidFill>
              </a:rPr>
              <a:t>лет к трудовой пенсии </a:t>
            </a:r>
            <a:r>
              <a:rPr lang="ru-RU" altLang="ru-RU" dirty="0"/>
              <a:t>муниципальным служащим </a:t>
            </a:r>
            <a:r>
              <a:rPr lang="ru-RU" altLang="ru-RU" dirty="0" smtClean="0"/>
              <a:t>(179 чел</a:t>
            </a:r>
            <a:r>
              <a:rPr lang="ru-RU" altLang="ru-RU" dirty="0"/>
              <a:t>.);</a:t>
            </a:r>
          </a:p>
          <a:p>
            <a:pPr marL="228600" indent="-228600">
              <a:spcBef>
                <a:spcPts val="1000"/>
              </a:spcBef>
              <a:buFont typeface="Arial" charset="0"/>
              <a:buChar char="•"/>
            </a:pPr>
            <a:r>
              <a:rPr lang="ru-RU" altLang="ru-RU" b="1" dirty="0" smtClean="0">
                <a:solidFill>
                  <a:srgbClr val="000000"/>
                </a:solidFill>
              </a:rPr>
              <a:t>16,7 млн</a:t>
            </a:r>
            <a:r>
              <a:rPr lang="ru-RU" altLang="ru-RU" b="1" dirty="0">
                <a:solidFill>
                  <a:srgbClr val="000000"/>
                </a:solidFill>
              </a:rPr>
              <a:t>. руб</a:t>
            </a:r>
            <a:r>
              <a:rPr lang="ru-RU" altLang="ru-RU" dirty="0">
                <a:solidFill>
                  <a:srgbClr val="000000"/>
                </a:solidFill>
              </a:rPr>
              <a:t>. предоставление молодым семьям – участникам подпрограммы социальных выплат на приобретение жилого помещения или строительство индивидуального жилого дома </a:t>
            </a:r>
            <a:r>
              <a:rPr lang="ru-RU" altLang="ru-RU" dirty="0" smtClean="0"/>
              <a:t>(5 семей</a:t>
            </a:r>
            <a:r>
              <a:rPr lang="ru-RU" altLang="ru-RU" dirty="0" smtClean="0">
                <a:solidFill>
                  <a:srgbClr val="000000"/>
                </a:solidFill>
              </a:rPr>
              <a:t>);</a:t>
            </a:r>
            <a:endParaRPr lang="ru-RU" altLang="ru-RU" sz="1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3478" y="6263640"/>
            <a:ext cx="3511371" cy="346933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/>
              <a:t> </a:t>
            </a:r>
            <a:fld id="{EBEE5BC6-7BBB-4960-BF76-E4D199BE4413}" type="slidenum">
              <a:rPr lang="ru-RU" altLang="ru-RU" smtClean="0"/>
              <a:pPr>
                <a:defRPr/>
              </a:pPr>
              <a:t>34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9944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/>
          </p:cNvSpPr>
          <p:nvPr>
            <p:ph type="title"/>
          </p:nvPr>
        </p:nvSpPr>
        <p:spPr>
          <a:xfrm>
            <a:off x="217714" y="154910"/>
            <a:ext cx="11756571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452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114579"/>
            <a:ext cx="3581401" cy="60689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D8A9AC-D424-4174-88B2-E4EB41BF8A20}" type="slidenum">
              <a:rPr lang="ru-RU" altLang="ru-RU" smtClean="0">
                <a:solidFill>
                  <a:srgbClr val="898989"/>
                </a:solidFill>
              </a:rPr>
              <a:pPr/>
              <a:t>35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881978"/>
              </p:ext>
            </p:extLst>
          </p:nvPr>
        </p:nvGraphicFramePr>
        <p:xfrm>
          <a:off x="95251" y="1212979"/>
          <a:ext cx="12030073" cy="5035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3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469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2242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61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44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68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786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230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7986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6199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9569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1036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7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6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городского округа Клин «Социальная защита населения» на 2023-2027 годы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Пенсионеры,</a:t>
                      </a:r>
                      <a:b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замещавшие муниципальные должности или должности муниципальной службы в органах местного самоуправления </a:t>
                      </a:r>
                      <a:r>
                        <a:rPr lang="ru-R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0,119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Доплата за </a:t>
                      </a:r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выслугу </a:t>
                      </a:r>
                      <a:r>
                        <a:rPr lang="ru-R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 к трудовой пенсии муниципальным служащим за счет средств местного бюджета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Распоряжение Главы городского округа Клин от 01.03.2018 № 4-РГ "Об утверждении Положения "О назначении и выплате пенсии за выслугу лет лицам, замещавшим муниципальные должности или должности муниципальной службы в органах местного самоуправления муниципального образования "Городской округ Клин«</a:t>
                      </a:r>
                    </a:p>
                    <a:p>
                      <a:pPr algn="ctr" fontAlgn="ctr"/>
                      <a:endParaRPr lang="ru-RU" sz="12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105 241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18 838,2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18 838,2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6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/>
          </p:cNvSpPr>
          <p:nvPr>
            <p:ph type="title"/>
          </p:nvPr>
        </p:nvSpPr>
        <p:spPr>
          <a:xfrm>
            <a:off x="518180" y="165018"/>
            <a:ext cx="10912475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87043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452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95846"/>
            <a:ext cx="3581400" cy="525629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7DD8A9-EFA0-4731-B440-125942406949}" type="slidenum">
              <a:rPr lang="ru-RU" altLang="ru-RU" smtClean="0">
                <a:solidFill>
                  <a:srgbClr val="898989"/>
                </a:solidFill>
              </a:rPr>
              <a:pPr/>
              <a:t>36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425752"/>
              </p:ext>
            </p:extLst>
          </p:nvPr>
        </p:nvGraphicFramePr>
        <p:xfrm>
          <a:off x="190500" y="1184987"/>
          <a:ext cx="11757846" cy="51396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029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5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87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5217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9119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0475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763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1362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9899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72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37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 «Жилище» на 2023-2027 годы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Молодые семьи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молодых семей в виде социальных выплат на приобретение жилого помещения или строительство индивидуального жилого дома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Постановление Администрации городского округа Клин от 22.12.2022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№ 2404 "Об утверждении муниципальной программы городского округа Клин "Жилище" на 2023-2027 годы (с изменениями)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1 семью</a:t>
                      </a:r>
                    </a:p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3 340 040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16 700,3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16 700,2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21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Обучающиеся в муниципальных общеобразовательных</a:t>
                      </a:r>
                      <a:r>
                        <a:rPr lang="ru-RU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учреждениях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Стипендии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Главы городского округа Клин победителям районных и областных олимпиад, соревнований, конкурсов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Главы городского округа Клин от 03.06.2025 № 18-ПГ "О назначении стипендии Главы городского округа Клин победителям и призёрам районных и областных олимпиад, соревнований, конкурсов, конференций в 2024-2025 учебном году"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9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/>
          </p:cNvSpPr>
          <p:nvPr>
            <p:ph type="title"/>
          </p:nvPr>
        </p:nvSpPr>
        <p:spPr>
          <a:xfrm>
            <a:off x="554038" y="249376"/>
            <a:ext cx="10912475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87043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452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194738"/>
            <a:ext cx="3453249" cy="52673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7DD8A9-EFA0-4731-B440-125942406949}" type="slidenum">
              <a:rPr lang="ru-RU" altLang="ru-RU" smtClean="0">
                <a:solidFill>
                  <a:srgbClr val="898989"/>
                </a:solidFill>
              </a:rPr>
              <a:pPr/>
              <a:t>37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722201"/>
              </p:ext>
            </p:extLst>
          </p:nvPr>
        </p:nvGraphicFramePr>
        <p:xfrm>
          <a:off x="41563" y="1206326"/>
          <a:ext cx="12108873" cy="4860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1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05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3114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24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5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623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494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847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2844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5678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0010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3504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19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68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Родители (официальные представители) воспитанников, посещающих дошкольные образовательные учреждения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Компенсация родительской платы за присмотр и уход за детьми, осваивающими образовательные программы дошкольного образования за счет субвенции из бюджета Московской области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Администрации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городского округа Клин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15.06.2018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№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1021 «О выплате компенсации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родительской платы за присмотр и уход за детьми, осваивающими образовательные программы дошкольного образования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образовательных</a:t>
                      </a:r>
                    </a:p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организациях городского округа Клин»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9 126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29 896,0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896,0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07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/>
          </p:cNvSpPr>
          <p:nvPr>
            <p:ph type="title"/>
          </p:nvPr>
        </p:nvSpPr>
        <p:spPr>
          <a:xfrm>
            <a:off x="536109" y="156416"/>
            <a:ext cx="10912475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0115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452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233376"/>
            <a:ext cx="3488698" cy="4881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D65595-F72B-4504-B01B-300D4B1EBE1E}" type="slidenum">
              <a:rPr lang="ru-RU" altLang="ru-RU" smtClean="0">
                <a:solidFill>
                  <a:srgbClr val="898989"/>
                </a:solidFill>
              </a:rPr>
              <a:pPr/>
              <a:t>38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037318"/>
              </p:ext>
            </p:extLst>
          </p:nvPr>
        </p:nvGraphicFramePr>
        <p:xfrm>
          <a:off x="78306" y="1144496"/>
          <a:ext cx="12056544" cy="5514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495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1761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16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2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0194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01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0962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0487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096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930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1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97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Педагогические работники дошкольного образования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Ежемесячная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выплата молодым специалистам (педагогическим работникам)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Администрации городского округа Клин от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27.06.2025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№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1517 «Об утверждении положений об оплате труда работников муниципальных образовательных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организаций городского округа Клин"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28 325,0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373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Педагогические работники дошкольного образования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Выплата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молодым специалистам (педагогическим работникам)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Администрации городского округа Клин от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02.04.2021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№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542 "Об утверждении Порядка выплаты пособия выпускникам профессиональных образовательных организаций или образовательных организаций высшего образования, приступившим в год окончания соответствующей образовательной</a:t>
                      </a:r>
                    </a:p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организации к работе на должностях педагогических работников в муниципальных дошкольных и общеобразовательных организациях в городском округе 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93 750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8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/>
          </p:cNvSpPr>
          <p:nvPr>
            <p:ph type="title"/>
          </p:nvPr>
        </p:nvSpPr>
        <p:spPr>
          <a:xfrm>
            <a:off x="554038" y="174345"/>
            <a:ext cx="10912475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8806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48438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401049" y="6139611"/>
            <a:ext cx="3581401" cy="55249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58D8B7-2ADE-446A-B688-424838D8531A}" type="slidenum">
              <a:rPr lang="ru-RU" altLang="ru-RU" smtClean="0">
                <a:solidFill>
                  <a:srgbClr val="898989"/>
                </a:solidFill>
              </a:rPr>
              <a:pPr/>
              <a:t>39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88509"/>
              </p:ext>
            </p:extLst>
          </p:nvPr>
        </p:nvGraphicFramePr>
        <p:xfrm>
          <a:off x="174554" y="1146271"/>
          <a:ext cx="12017446" cy="56895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8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723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181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6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5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4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9467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9659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5676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3641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135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847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5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0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Педагогические работники общего образования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Ежемесячная выплата молодым специалистам (педагогическим работникам)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Администрации городского округа Клин от 27.06.2025 г. № 1517 «Об утверждении положений об оплате труда работников муниципальных образовательных организаций городского округа Клин»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64 349,0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4 739,0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4 375,7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838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«Образование» на 2023-2027 годы»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Педагогические работники общего образования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Выплата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молодым специалистам (педагогическим работникам)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Постановление Администрации городского округа Клин от 02.04.2021 г. № 542 «Об утверждении Порядка выплаты пособия выпускникам профессиональных образовательных организаций или образовательных организаций высшего образования, приступившим в год окончания соответствующей образовательной</a:t>
                      </a:r>
                    </a:p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организации к работе на должностях педагогических работников в муниципальных дошкольных и общеобразовательных организациях в городском округе Клин»</a:t>
                      </a:r>
                      <a:b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57 576,0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09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CF9803-8106-47AA-B698-47013B9C98AD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4</a:t>
            </a:fld>
            <a:endParaRPr lang="ru-RU" altLang="ru-RU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45" y="27505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/>
              <a:t>Основные термины и понятия</a:t>
            </a:r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33818" name="TextBox 3"/>
          <p:cNvSpPr txBox="1">
            <a:spLocks noChangeArrowheads="1"/>
          </p:cNvSpPr>
          <p:nvPr/>
        </p:nvSpPr>
        <p:spPr bwMode="auto">
          <a:xfrm>
            <a:off x="73891" y="897350"/>
            <a:ext cx="12118109" cy="812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u="sng" dirty="0" smtClean="0"/>
              <a:t>Дотация </a:t>
            </a:r>
            <a:r>
              <a:rPr lang="ru-RU" sz="1800" dirty="0" smtClean="0"/>
              <a:t>- межбюджетные </a:t>
            </a:r>
            <a:r>
              <a:rPr lang="ru-RU" sz="1800" dirty="0"/>
              <a:t>трансферты, предоставляемые на безвозмездной и безвозвратной основе без установления направлений и (или) условий их </a:t>
            </a:r>
            <a:r>
              <a:rPr lang="ru-RU" sz="1800" dirty="0" smtClean="0"/>
              <a:t>использования.</a:t>
            </a:r>
            <a:endParaRPr lang="ru-RU" sz="1800" b="1" dirty="0" smtClean="0"/>
          </a:p>
          <a:p>
            <a:pPr>
              <a:defRPr/>
            </a:pPr>
            <a:r>
              <a:rPr lang="ru-RU" sz="1800" b="1" u="sng" dirty="0" smtClean="0"/>
              <a:t>Субвенции</a:t>
            </a:r>
            <a:r>
              <a:rPr lang="ru-RU" sz="1800" dirty="0" smtClean="0"/>
              <a:t> - бюджетные </a:t>
            </a:r>
            <a:r>
              <a:rPr lang="ru-RU" sz="1800" dirty="0"/>
              <a:t>средства, предоставляемые бюджету другого уровня бюджетной системы Российской Федерации или юридическому лицу на безвозмездной и безвозвратной основах на осуществление определенных целевых </a:t>
            </a:r>
            <a:r>
              <a:rPr lang="ru-RU" sz="1800" dirty="0" smtClean="0"/>
              <a:t>расходов.</a:t>
            </a:r>
            <a:endParaRPr lang="ru-RU" sz="1800" b="1" dirty="0"/>
          </a:p>
          <a:p>
            <a:pPr>
              <a:defRPr/>
            </a:pPr>
            <a:r>
              <a:rPr lang="ru-RU" sz="1800" b="1" u="sng" dirty="0" smtClean="0"/>
              <a:t>Субсидии</a:t>
            </a:r>
            <a:r>
              <a:rPr lang="ru-RU" sz="1800" dirty="0" smtClean="0"/>
              <a:t> - бюджетные </a:t>
            </a:r>
            <a:r>
              <a:rPr lang="ru-RU" sz="1800" dirty="0"/>
              <a:t>средства, предоставляемые бюджету другого уровня бюджетной системы Российской Федерации, физическому или юридическому лицу на условиях долевого финансирования целевых </a:t>
            </a:r>
            <a:r>
              <a:rPr lang="ru-RU" sz="1800" dirty="0" smtClean="0"/>
              <a:t>расходов.</a:t>
            </a:r>
            <a:endParaRPr lang="ru-RU" sz="1800" b="1" dirty="0" smtClean="0"/>
          </a:p>
          <a:p>
            <a:pPr>
              <a:defRPr/>
            </a:pPr>
            <a:r>
              <a:rPr lang="ru-RU" sz="1800" b="1" u="sng" dirty="0" smtClean="0"/>
              <a:t>Расходы</a:t>
            </a:r>
            <a:r>
              <a:rPr lang="ru-RU" sz="1800" u="sng" dirty="0" smtClean="0"/>
              <a:t> </a:t>
            </a:r>
            <a:r>
              <a:rPr lang="ru-RU" sz="1800" dirty="0"/>
              <a:t>- выплачиваемые из бюджета денежные средства, за исключением средств, являющихся источниками финансирования дефицита </a:t>
            </a:r>
            <a:r>
              <a:rPr lang="ru-RU" sz="1800" dirty="0" smtClean="0"/>
              <a:t>бюджета.</a:t>
            </a:r>
            <a:endParaRPr lang="ru-RU" sz="1800" dirty="0"/>
          </a:p>
          <a:p>
            <a:pPr>
              <a:defRPr/>
            </a:pPr>
            <a:r>
              <a:rPr lang="ru-RU" sz="1800" b="1" u="sng" dirty="0"/>
              <a:t>Профицит бюджета </a:t>
            </a:r>
            <a:r>
              <a:rPr lang="ru-RU" sz="1800" b="1" dirty="0"/>
              <a:t>- </a:t>
            </a:r>
            <a:r>
              <a:rPr lang="ru-RU" sz="1800" dirty="0"/>
              <a:t>превышение доходов бюджета над его </a:t>
            </a:r>
            <a:r>
              <a:rPr lang="ru-RU" sz="1800" dirty="0" smtClean="0"/>
              <a:t>расходами.</a:t>
            </a:r>
            <a:endParaRPr lang="ru-RU" sz="1800" dirty="0"/>
          </a:p>
          <a:p>
            <a:pPr>
              <a:defRPr/>
            </a:pPr>
            <a:r>
              <a:rPr lang="ru-RU" sz="1800" b="1" u="sng" dirty="0"/>
              <a:t>Дефицит бюджета </a:t>
            </a:r>
            <a:r>
              <a:rPr lang="ru-RU" sz="1800" dirty="0"/>
              <a:t>- превышение расходов бюджета над его </a:t>
            </a:r>
            <a:r>
              <a:rPr lang="ru-RU" sz="1800" dirty="0" smtClean="0"/>
              <a:t>доходами.</a:t>
            </a:r>
            <a:endParaRPr lang="ru-RU" sz="1800" dirty="0"/>
          </a:p>
          <a:p>
            <a:pPr>
              <a:defRPr/>
            </a:pPr>
            <a:r>
              <a:rPr lang="ru-RU" sz="1800" b="1" u="sng" dirty="0" smtClean="0"/>
              <a:t>Источники финансирования дефицита бюджет</a:t>
            </a:r>
            <a:r>
              <a:rPr lang="ru-RU" sz="1800" b="1" dirty="0" smtClean="0"/>
              <a:t>а</a:t>
            </a:r>
            <a:r>
              <a:rPr lang="ru-RU" sz="1800" dirty="0" smtClean="0"/>
              <a:t>-средства</a:t>
            </a:r>
            <a:r>
              <a:rPr lang="ru-RU" sz="1800" dirty="0"/>
              <a:t>, привлекаемые в бюджет для покрытия дефицита (кредиты банков, кредиты от других уровней бюджетов, кредиты финансовых международных организаций, ценные бумаги и иные источники</a:t>
            </a:r>
            <a:r>
              <a:rPr lang="ru-RU" sz="1800" dirty="0" smtClean="0"/>
              <a:t>).</a:t>
            </a:r>
          </a:p>
          <a:p>
            <a:pPr>
              <a:defRPr/>
            </a:pPr>
            <a:r>
              <a:rPr lang="ru-RU" sz="1800" b="1" u="sng" dirty="0" smtClean="0"/>
              <a:t>Плановый период- </a:t>
            </a:r>
            <a:r>
              <a:rPr lang="ru-RU" sz="1800" dirty="0" smtClean="0"/>
              <a:t>два </a:t>
            </a:r>
            <a:r>
              <a:rPr lang="ru-RU" sz="1800" dirty="0"/>
              <a:t>финансовых года, следующие за очередным финансовым </a:t>
            </a:r>
            <a:r>
              <a:rPr lang="ru-RU" sz="1800" dirty="0" smtClean="0"/>
              <a:t>годом.</a:t>
            </a:r>
          </a:p>
          <a:p>
            <a:pPr>
              <a:defRPr/>
            </a:pPr>
            <a:r>
              <a:rPr lang="ru-RU" sz="1800" b="1" u="sng" dirty="0" smtClean="0"/>
              <a:t>Публичные слушания- </a:t>
            </a:r>
            <a:r>
              <a:rPr lang="ru-RU" sz="1800" dirty="0" smtClean="0"/>
              <a:t>форма </a:t>
            </a:r>
            <a:r>
              <a:rPr lang="ru-RU" sz="1800" dirty="0"/>
              <a:t>участия населения в осуществлении местного самоуправления. Публичные слушания организуются и проводятся с целью выявления мнения населения по проекту бюджета </a:t>
            </a:r>
            <a:r>
              <a:rPr lang="ru-RU" sz="1800" dirty="0" smtClean="0"/>
              <a:t>городского округа </a:t>
            </a:r>
            <a:r>
              <a:rPr lang="ru-RU" sz="1800" dirty="0"/>
              <a:t>на очередной финансовый год и плановый </a:t>
            </a:r>
            <a:r>
              <a:rPr lang="ru-RU" sz="1800" dirty="0" smtClean="0"/>
              <a:t>период.</a:t>
            </a:r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6771646" y="3220546"/>
          <a:ext cx="4307393" cy="3350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6924046" y="3372946"/>
          <a:ext cx="4307393" cy="3350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757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/>
          </p:cNvSpPr>
          <p:nvPr>
            <p:ph type="title"/>
          </p:nvPr>
        </p:nvSpPr>
        <p:spPr>
          <a:xfrm>
            <a:off x="217714" y="240292"/>
            <a:ext cx="11756571" cy="606425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бюджета городского округа Клин с учетом интересов целевых групп пользователей (физических и юридических лиц) за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altLang="ru-RU" sz="18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374500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114579"/>
            <a:ext cx="3581401" cy="60689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D8A9AC-D424-4174-88B2-E4EB41BF8A20}" type="slidenum">
              <a:rPr lang="ru-RU" altLang="ru-RU" smtClean="0">
                <a:solidFill>
                  <a:srgbClr val="898989"/>
                </a:solidFill>
              </a:rPr>
              <a:pPr/>
              <a:t>40</a:t>
            </a:fld>
            <a:endParaRPr lang="ru-RU" altLang="ru-RU" dirty="0" smtClean="0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529274"/>
              </p:ext>
            </p:extLst>
          </p:nvPr>
        </p:nvGraphicFramePr>
        <p:xfrm>
          <a:off x="95251" y="1212979"/>
          <a:ext cx="12030073" cy="5035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3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469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2242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61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29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84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786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230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7986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6199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9569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1036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общей численности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 социальной поддержки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выплат на 1 получателя в год (руб.)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7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6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07" marR="8207" marT="82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городского округа Клин  «Спорт» на 2023-2027 годы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Спортсмены, показавшие высокие результаты на областных, всероссийских, международных спортивных соревнованиях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0,047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стипендии Главы городского округа Клин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спортсменам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показавшим высокие результаты на областных, всероссийских, международных спортивных соревнованиях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Распоряжение Главы городского округа Клин от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06.10.2025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133-РГ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"О присуждении именной стипендии Главы городского округа Клин спортсменам, показавшим высокие результаты на всероссийских, международных и областных спортивных соревнованиях в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124 556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850,0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843,5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63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70663"/>
            <a:ext cx="122459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8630A-BF0F-473E-B4DF-6C207CCF9A2E}" type="slidenum">
              <a:rPr lang="ru-RU" altLang="ru-RU"/>
              <a:pPr>
                <a:defRPr/>
              </a:pPr>
              <a:t>41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62635" y="3945293"/>
            <a:ext cx="3738283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Федеральный проект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«Все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лучшее детям»: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оснащение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предметных кабинетов общеобразовательных организаций средствами обучения и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воспитания -</a:t>
            </a:r>
            <a:endParaRPr lang="ru-RU" sz="12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2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2,1 </a:t>
            </a:r>
            <a:r>
              <a:rPr lang="ru-RU" sz="1200" b="1" cap="none" spc="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млн.руб</a:t>
            </a:r>
            <a:endParaRPr lang="ru-RU" sz="1200" b="1" cap="none" spc="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8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Федеральный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проект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«Педагоги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наставники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»:  </a:t>
            </a:r>
            <a:endParaRPr lang="ru-RU" sz="12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обеспечение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деятельности советников директора по воспитанию и взаимодействию с детскими общественными объединениями в общеобразовательных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организациях, классное руководство -</a:t>
            </a:r>
          </a:p>
          <a:p>
            <a:pPr algn="ctr"/>
            <a:r>
              <a:rPr lang="ru-RU" sz="11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97,8 </a:t>
            </a:r>
            <a:r>
              <a:rPr lang="ru-RU" sz="1200" b="1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млн.руб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  <a:p>
            <a:pPr algn="ctr"/>
            <a:endParaRPr lang="ru-RU" sz="1200" b="1" cap="none" spc="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0" name="Rectangle 2"/>
          <p:cNvSpPr>
            <a:spLocks noGrp="1"/>
          </p:cNvSpPr>
          <p:nvPr>
            <p:ph type="title"/>
          </p:nvPr>
        </p:nvSpPr>
        <p:spPr>
          <a:xfrm>
            <a:off x="1041041" y="106907"/>
            <a:ext cx="10515600" cy="64293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latin typeface="Times New Roman" panose="02020603050405020304" pitchFamily="18" charset="0"/>
              </a:rPr>
            </a:br>
            <a:r>
              <a:rPr lang="ru-RU" altLang="ru-RU" sz="2800" b="1" dirty="0" smtClean="0">
                <a:latin typeface="Times New Roman" panose="02020603050405020304" pitchFamily="18" charset="0"/>
              </a:rPr>
              <a:t>Реализация национальных проектов в 2025 году</a:t>
            </a:r>
            <a:br>
              <a:rPr lang="ru-RU" altLang="ru-RU" sz="2800" b="1" dirty="0" smtClean="0">
                <a:latin typeface="Times New Roman" panose="02020603050405020304" pitchFamily="18" charset="0"/>
              </a:rPr>
            </a:br>
            <a:endParaRPr lang="ru-RU" altLang="ru-RU" sz="2800" b="1" dirty="0" smtClean="0">
              <a:latin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485408" y="3945293"/>
            <a:ext cx="4250381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Федеральный проект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«Формирование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комфортной городской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среды»:</a:t>
            </a:r>
          </a:p>
          <a:p>
            <a:pPr algn="ctr"/>
            <a:endParaRPr lang="ru-RU" sz="12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ремонт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 дворовых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территорий – 83,0 </a:t>
            </a:r>
            <a:r>
              <a:rPr lang="ru-RU" sz="1200" b="1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млн.руб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., 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endParaRPr lang="ru-RU" sz="12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Благоустройство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исторического центра города Клин – «Воссоздание городского бульвара», г. Клин, </a:t>
            </a:r>
            <a:endParaRPr lang="ru-RU" sz="12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ул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ru-RU" sz="1200" b="1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Папивина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Советская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площадь – 88,9 </a:t>
            </a:r>
            <a:r>
              <a:rPr lang="ru-RU" sz="1200" b="1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млн.руб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.,</a:t>
            </a:r>
          </a:p>
          <a:p>
            <a:pPr algn="just"/>
            <a:endParaRPr lang="ru-RU" sz="12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Благоустройство сквера «Молодежный» </a:t>
            </a:r>
          </a:p>
          <a:p>
            <a:pPr algn="just"/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(г. Клин, Бородинский </a:t>
            </a:r>
            <a:r>
              <a:rPr lang="ru-RU" sz="1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проезд, </a:t>
            </a:r>
            <a:r>
              <a:rPr lang="ru-RU" sz="12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28) - 30,1 </a:t>
            </a:r>
            <a:r>
              <a:rPr lang="ru-RU" sz="1200" b="1" cap="none" spc="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млн.руб</a:t>
            </a:r>
            <a:r>
              <a:rPr lang="ru-RU" sz="12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  <a:p>
            <a:endParaRPr lang="ru-RU" sz="1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227" y="1431751"/>
            <a:ext cx="3838741" cy="235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169" y="1433273"/>
            <a:ext cx="3562749" cy="232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05184" y="760973"/>
            <a:ext cx="2701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/>
              <a:t>301,9 млн. руб</a:t>
            </a:r>
            <a:r>
              <a:rPr lang="ru-RU" altLang="ru-RU" sz="2400" b="1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4257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>
          <a:xfrm>
            <a:off x="0" y="-41274"/>
            <a:ext cx="12192000" cy="686168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2025 году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208713"/>
            <a:ext cx="3581401" cy="304800"/>
          </a:xfrm>
        </p:spPr>
        <p:txBody>
          <a:bodyPr/>
          <a:lstStyle/>
          <a:p>
            <a:pPr>
              <a:defRPr/>
            </a:pPr>
            <a:fld id="{404D1A4A-50F1-477D-B02C-37242EA5CF7E}" type="slidenum">
              <a:rPr lang="ru-RU" altLang="ru-RU" smtClean="0"/>
              <a:pPr>
                <a:defRPr/>
              </a:pPr>
              <a:t>42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197090"/>
              </p:ext>
            </p:extLst>
          </p:nvPr>
        </p:nvGraphicFramePr>
        <p:xfrm>
          <a:off x="117987" y="775341"/>
          <a:ext cx="11975690" cy="5330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4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23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68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5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0588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2077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05912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64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41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Капитальный ремонт гидротехнических сооружений Плотина пруда,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руч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б/н., приток р.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Железовка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д.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Шипулино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 Московской области (разработка проектной документации)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д.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Шипулино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10.2026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5 748,8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5 748,7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Разработана проектная документация на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капитальный ремонт гидротехнических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сооружений - 1 ед.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23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Благоустройство исторического центра города Клин – «Воссоздание городского бульвара», г. Клин, ул.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Папивина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Советская площадь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ул.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Папивина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Советская площадь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287 011,1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171948,3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59,9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Благоустроены общественные территории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37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по благоустройству сквера со стелой "Город воинской доблести" по адресу: г. Клин, ул. Карла Маркса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ул. Карла Маркса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29 481,3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28 626,0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Благоустроены общественные территории, без привлечения средств федерального бюджета и бюджета Московской области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80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>
          <a:xfrm>
            <a:off x="0" y="-41274"/>
            <a:ext cx="12192000" cy="686168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161881"/>
            <a:ext cx="3581401" cy="304800"/>
          </a:xfrm>
        </p:spPr>
        <p:txBody>
          <a:bodyPr/>
          <a:lstStyle/>
          <a:p>
            <a:pPr>
              <a:defRPr/>
            </a:pPr>
            <a:fld id="{404D1A4A-50F1-477D-B02C-37242EA5CF7E}" type="slidenum">
              <a:rPr lang="ru-RU" altLang="ru-RU" smtClean="0"/>
              <a:pPr>
                <a:defRPr/>
              </a:pPr>
              <a:t>43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64576"/>
              </p:ext>
            </p:extLst>
          </p:nvPr>
        </p:nvGraphicFramePr>
        <p:xfrm>
          <a:off x="143435" y="744396"/>
          <a:ext cx="11945471" cy="5569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6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80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37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63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23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9596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4170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9833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391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20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630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по благоустройству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сквера (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ПИР) по адресу: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Клин, Бородинский проезд, 28 (в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модернизация детской и спортивной площадок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Клин, Бородинский проезд, 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65 735,9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64 073,1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Благоустроены общественные территории площадью менее 0,5 га  - 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675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по модернизации детских игровых площадок на территории муниципальных образований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Московской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Клин, Сквер ул. Мира, д. 14, Бородинский пр., д. 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14 089,7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14 089,7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Модернизированы детские игровые площадки, установленные ранее с привлечением средств бюджета Московской области - 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28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Устройство зоны отдыха по адресу: Московская обл., г. Клин, ул. Ломоносова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ул. Ломоносова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21 989,7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21 989,7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Благоустроены общественные территории, без привлечения средств федерального бюджета и бюджета Московской области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466681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16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1"/>
          <p:cNvSpPr>
            <a:spLocks noGrp="1"/>
          </p:cNvSpPr>
          <p:nvPr>
            <p:ph type="title"/>
          </p:nvPr>
        </p:nvSpPr>
        <p:spPr>
          <a:xfrm>
            <a:off x="735292" y="0"/>
            <a:ext cx="10379075" cy="1125851"/>
          </a:xfrm>
        </p:spPr>
        <p:txBody>
          <a:bodyPr/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522721"/>
            <a:ext cx="3490913" cy="335280"/>
          </a:xfrm>
        </p:spPr>
        <p:txBody>
          <a:bodyPr/>
          <a:lstStyle/>
          <a:p>
            <a:pPr>
              <a:defRPr/>
            </a:pPr>
            <a:fld id="{DB9F2AA3-CBA6-4C1E-B5E8-C1F5130C6C9B}" type="slidenum">
              <a:rPr lang="ru-RU" altLang="ru-RU" smtClean="0"/>
              <a:pPr>
                <a:defRPr/>
              </a:pPr>
              <a:t>44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886798"/>
              </p:ext>
            </p:extLst>
          </p:nvPr>
        </p:nvGraphicFramePr>
        <p:xfrm>
          <a:off x="57150" y="1090905"/>
          <a:ext cx="12044362" cy="49384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800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94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5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572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906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15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50031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461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7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47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по замене и модернизации детских игровых площадок на территории муниципальных образований Московской области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ул.Калинина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д.3, 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Мичурина, д.10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д. Слобода,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ул.Центральная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 2,3,5,16,17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д.Елгозино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д.35,36,40,41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д.Ногово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д.10,11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д.Щекино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д.1а,2а,3а,4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6.г.о.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п.Шевляково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д.7,8,18,19,20 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 д.8)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с. Воздвиженское, д. 5, 9, 10, 12, 13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ул.Чайковского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д.58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г.Высоковск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ул.Ленина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д.24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26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Первомайский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пр.д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7, 9, 11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Высоковск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ул.Текстильная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6, 8, 10, 12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39 504,3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39 504,3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Установлены детские игровые площадки в рамках реализации мероприятия по замене и модернизации детских игровых площадок - 10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633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90488" y="9950319"/>
            <a:ext cx="12192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2" y="63039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446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771152" y="49906"/>
            <a:ext cx="10379075" cy="101870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39175" y="6308725"/>
            <a:ext cx="3413760" cy="501650"/>
          </a:xfrm>
        </p:spPr>
        <p:txBody>
          <a:bodyPr/>
          <a:lstStyle/>
          <a:p>
            <a:pPr>
              <a:defRPr/>
            </a:pPr>
            <a:fld id="{AF37F8E7-2A46-4AB1-9F17-3E78DE5CCF0D}" type="slidenum">
              <a:rPr lang="ru-RU" altLang="ru-RU" smtClean="0"/>
              <a:pPr>
                <a:defRPr/>
              </a:pPr>
              <a:t>45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443115"/>
              </p:ext>
            </p:extLst>
          </p:nvPr>
        </p:nvGraphicFramePr>
        <p:xfrm>
          <a:off x="67377" y="983124"/>
          <a:ext cx="12026300" cy="5255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834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29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746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1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17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8085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93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822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Обустройство площадки для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воркаута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по адресу: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Сквер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Евдокимова между 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Евдокимова и ул. Щербакова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Сквер Евдокимова между ул. Евдокимова и ул. Щербакова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Благоустроены пространства для активного отдыха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на территориях муниципальных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образований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проектов граждан,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сформированных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рамках практик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инициативного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бюджетирования (Создание Музея Воинской Славы «ZA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CVOих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ул. Крюкова, д.4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8 587,9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Проекты, реализованные на основании заявок жителей Московской области в рамках применения практик инициативного бюджетирования - 1 шт.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входной группы ограждения Дома-музея 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А.П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Гайдара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ул. Гайдара, д.17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Проведены работы по текущему ремонту муниципального учреждения  культуры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940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55563" y="6662738"/>
            <a:ext cx="1230312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45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815975" y="0"/>
            <a:ext cx="10379075" cy="101870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39175" y="6308725"/>
            <a:ext cx="3413760" cy="501650"/>
          </a:xfrm>
        </p:spPr>
        <p:txBody>
          <a:bodyPr/>
          <a:lstStyle/>
          <a:p>
            <a:pPr>
              <a:defRPr/>
            </a:pPr>
            <a:fld id="{AF37F8E7-2A46-4AB1-9F17-3E78DE5CCF0D}" type="slidenum">
              <a:rPr lang="ru-RU" altLang="ru-RU" smtClean="0"/>
              <a:pPr>
                <a:defRPr/>
              </a:pPr>
              <a:t>46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062313"/>
              </p:ext>
            </p:extLst>
          </p:nvPr>
        </p:nvGraphicFramePr>
        <p:xfrm>
          <a:off x="67377" y="983124"/>
          <a:ext cx="12026300" cy="5162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43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68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98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1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17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8085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93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822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текущего ремонта фойе клуба «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Майдановский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Клин, ул. Радищева, д. 1а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5 730,5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5 730,5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  текущий ремонт муниципальных культурно-досуговых учреждений культуры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716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ремонтных работ МБУ ДО СШОР "КЛИН СПОРТИВНЫЙ" (ремонт крыльца Крытого ледового катка, кровли здания, обустройство ограждения универсальной уличной спортивной площадки)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Бородинский проезд, дом 29,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ул. Карла Маркса, д. 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5 965,90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5 965,90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деятельности муниципальных учреждений, оказывающих муниципальные услуги (выполнение работ) по спортивной подготовке - обеспечено 1 учреждение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текущего ремонта  МУ "СК "КЛИНСКИЙ": клуб «Атлант», спортивный зал стадиона «Труд»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Пролетарский проезд, Высоковск, ул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Владыкина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5 322,90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5 199,40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Финансовое обеспечение муниципальных учреждений, осуществляющих деятельность в сфере физической культуры и спорта  - обеспечено 1 учреждение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940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55563" y="6662738"/>
            <a:ext cx="1230312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91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744257" y="0"/>
            <a:ext cx="10379075" cy="101870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39175" y="6308725"/>
            <a:ext cx="3413760" cy="501650"/>
          </a:xfrm>
        </p:spPr>
        <p:txBody>
          <a:bodyPr/>
          <a:lstStyle/>
          <a:p>
            <a:pPr>
              <a:defRPr/>
            </a:pPr>
            <a:fld id="{AF37F8E7-2A46-4AB1-9F17-3E78DE5CCF0D}" type="slidenum">
              <a:rPr lang="ru-RU" altLang="ru-RU" smtClean="0"/>
              <a:pPr>
                <a:defRPr/>
              </a:pPr>
              <a:t>47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542740"/>
              </p:ext>
            </p:extLst>
          </p:nvPr>
        </p:nvGraphicFramePr>
        <p:xfrm>
          <a:off x="67377" y="983124"/>
          <a:ext cx="12026300" cy="5646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929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54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7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955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095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13065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93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21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по текущему ремонту светового и звукового оборудования МБУ ДО СШОР "КЛИН СПОРТИВНЫЙ"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ледовая арена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г. Клин, ул. Карла Маркса, д.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деятельности муниципальных учреждений, оказывающих муниципальные услуги (выполнение работ) по спортивной подготовке - обеспечено 1 учреждение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716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текущего ремонта мягкой кровли, входной группы, помещений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МБУ ДО "Дом детского творчества"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ул. Чайковского, д.64, корп.3., 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Клин,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ул.Мира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д.38 А, строение 2,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г. Высоковск, ул.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Владыкина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 9                         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3 408,6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3 408,6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муниципальных образовательных организациях дополнительного образования улучшена материально-техническая база - 3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мероприятий на создание в  МОУ - ЛИЦЕЙ ИМ. Д.И. МЕНДЕЛЕЕВА условий для получения детьми-инвалидами качественного образования (выполнение работ по текущему ремонту санузла в дошкольном отделении)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Клин, городок Клин-5, ул. Центральная,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д.1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Созданы условия для получения детьми-инвалидами качественного образования в муниципальных образовательных организациях: дошкольных, общеобразовательных, дополнительного образования детей, в том числе в организациях, осуществляющих образовательную деятельность по адаптированным основным общеобразовательным программам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940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55563" y="6662738"/>
            <a:ext cx="1230312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70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672540" y="0"/>
            <a:ext cx="10379075" cy="101870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39175" y="6308725"/>
            <a:ext cx="3413760" cy="501650"/>
          </a:xfrm>
        </p:spPr>
        <p:txBody>
          <a:bodyPr/>
          <a:lstStyle/>
          <a:p>
            <a:pPr>
              <a:defRPr/>
            </a:pPr>
            <a:fld id="{AF37F8E7-2A46-4AB1-9F17-3E78DE5CCF0D}" type="slidenum">
              <a:rPr lang="ru-RU" altLang="ru-RU" smtClean="0"/>
              <a:pPr>
                <a:defRPr/>
              </a:pPr>
              <a:t>48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460066"/>
              </p:ext>
            </p:extLst>
          </p:nvPr>
        </p:nvGraphicFramePr>
        <p:xfrm>
          <a:off x="67377" y="983124"/>
          <a:ext cx="12026300" cy="5133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929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54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7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955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095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13065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93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29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мероприятий на создание в   МОУ-СОШ "РАЗВИТИЕ" условий для получения детьми-инвалидами качественного образования (выполнение работ по текущему ремонту санузла, поставка оборудования, развивающих модулей и методик для нужд  учреждений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г.о.Клин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пос.Нарынка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ул.Молодежная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 12,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Малеевка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ул. Центральная усадьба, д. 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Созданы условия для получения детьми-инвалидами качественного образования в муниципальных образовательных организациях: дошкольных, общеобразовательных, дополнительного образования детей, в том числе в организациях, осуществляющих образовательную деятельность по адаптированным основным общеобразовательным программам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26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текущего ремонта крыльца в МОУ - СОШ "ИМЕНА ПОБЕДЫ"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д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Слобода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ул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Центральная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Обновлена материально-техническая база и проведены работы по текущему ремонту муниципальных общеобразовательных организаций- 1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текущего ремонта  помещений МОУ ЦД "ЖЕМЧУЖИНКА"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ул.Чайковского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64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корп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3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2 091,7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2 091,7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Обновлена материально-техническая база и проведены работы по текущему ремонту муниципальных общеобразовательных организаций- 1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940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55563" y="6662738"/>
            <a:ext cx="1230312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769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815975" y="90153"/>
            <a:ext cx="10379075" cy="1100006"/>
          </a:xfrm>
        </p:spPr>
        <p:txBody>
          <a:bodyPr/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Информация об общественно-значимых проектах, реализуемых на территории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городского округа Клин Московской области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1370" y="6258719"/>
            <a:ext cx="3580630" cy="501650"/>
          </a:xfrm>
        </p:spPr>
        <p:txBody>
          <a:bodyPr/>
          <a:lstStyle/>
          <a:p>
            <a:pPr>
              <a:defRPr/>
            </a:pPr>
            <a:fld id="{AF37F8E7-2A46-4AB1-9F17-3E78DE5CCF0D}" type="slidenum">
              <a:rPr lang="ru-RU" altLang="ru-RU" smtClean="0"/>
              <a:pPr>
                <a:defRPr/>
              </a:pPr>
              <a:t>49</a:t>
            </a:fld>
            <a:endParaRPr lang="ru-RU" alt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535439"/>
              </p:ext>
            </p:extLst>
          </p:nvPr>
        </p:nvGraphicFramePr>
        <p:xfrm>
          <a:off x="85724" y="1162049"/>
          <a:ext cx="12027617" cy="46617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66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59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32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214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67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065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41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3928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86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ввода объекта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значения на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 рублей)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плановых значений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реализации проекта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18" marR="7018" marT="7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96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текущего ремонта помещений МОУ - СОШ ИМ. МАРГАРИТЫ КАЛИНИНОЙ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г.Клин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ул.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Мира, д.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15 466,1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15 466,1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Созданы условия для получения детьми-инвалидами качественного образования в муниципальных образовательных организациях: дошкольных, общеобразовательных, дополнительного образования детей, в том числе в организациях, осуществляющих образовательную деятельность по адаптированным основным общеобразовательным программам - 1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996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Приобретение автобусов для доставки обучающихся в общеобразовательные организации, расположенные в сельских населенных пунктах (МОУ СОШ "ИМЕНА ПОБЕДЫ",  МОУ-СОШ "РАЗВИТИЕ")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д.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Решеткино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д.55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Клин, д. Слобода, ул. Центральная, д.20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9 945,0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9 943,2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Приобретены автобусы для доставки обучающихся в общеобразовательные организации, расположенные в сельских населенных пунктах - 2 ед.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21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533 043,9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412 561,9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940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55563" y="6623409"/>
            <a:ext cx="1230312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98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CF9803-8106-47AA-B698-47013B9C98AD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5</a:t>
            </a:fld>
            <a:endParaRPr lang="ru-RU" altLang="ru-RU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45" y="90081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/>
              <a:t>Основные термины и понятия</a:t>
            </a:r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33818" name="TextBox 3"/>
          <p:cNvSpPr txBox="1">
            <a:spLocks noChangeArrowheads="1"/>
          </p:cNvSpPr>
          <p:nvPr/>
        </p:nvSpPr>
        <p:spPr bwMode="auto">
          <a:xfrm>
            <a:off x="36945" y="613301"/>
            <a:ext cx="12118109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u="sng" dirty="0"/>
              <a:t>Результат публичных слушаний- </a:t>
            </a:r>
            <a:r>
              <a:rPr lang="ru-RU" sz="1800" dirty="0"/>
              <a:t>заключение, в котором отражаются выраженные позиции жителей </a:t>
            </a:r>
            <a:r>
              <a:rPr lang="ru-RU" sz="1800" dirty="0" smtClean="0"/>
              <a:t>городского округа </a:t>
            </a:r>
            <a:r>
              <a:rPr lang="ru-RU" sz="1800" dirty="0"/>
              <a:t>и рекомендации, сформулированные по результатам публичных слушаний</a:t>
            </a: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800" dirty="0"/>
              <a:t>бюджетные средства, направляемые на создание или увеличение за счет средств бюджета стоимости государственного (муниципального) имущества.</a:t>
            </a:r>
          </a:p>
          <a:p>
            <a:pPr>
              <a:defRPr/>
            </a:pPr>
            <a:r>
              <a:rPr lang="ru-RU" sz="1800" b="1" u="sng" dirty="0" smtClean="0"/>
              <a:t>Сбалансированность </a:t>
            </a:r>
            <a:r>
              <a:rPr lang="ru-RU" sz="1800" b="1" u="sng" dirty="0"/>
              <a:t>бюджета</a:t>
            </a:r>
            <a:r>
              <a:rPr lang="ru-RU" sz="1800" u="sng" dirty="0"/>
              <a:t>- </a:t>
            </a:r>
            <a:r>
              <a:rPr lang="ru-RU" sz="1800" dirty="0"/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источникам их </a:t>
            </a:r>
            <a:r>
              <a:rPr lang="ru-RU" sz="1800" dirty="0" smtClean="0"/>
              <a:t>финансирования.</a:t>
            </a:r>
            <a:endParaRPr lang="ru-RU" sz="1800" dirty="0"/>
          </a:p>
          <a:p>
            <a:pPr>
              <a:defRPr/>
            </a:pPr>
            <a:r>
              <a:rPr lang="ru-RU" sz="1800" b="1" u="sng" dirty="0"/>
              <a:t>Бюджетная классификация </a:t>
            </a:r>
            <a:r>
              <a:rPr lang="ru-RU" sz="1800" dirty="0"/>
              <a:t>- группировка доходов и расходов бюджетов всех уровней бюджетной системы Российской Федерации, а также источников финансирования дефицитов этих бюджетов, используемая для составления исполнения </a:t>
            </a:r>
            <a:r>
              <a:rPr lang="ru-RU" sz="1800" dirty="0" smtClean="0"/>
              <a:t>бюджетов.</a:t>
            </a: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800" b="1" u="sng" dirty="0" smtClean="0"/>
              <a:t>Муниципальный долг </a:t>
            </a:r>
            <a:r>
              <a:rPr lang="ru-RU" sz="1800" dirty="0" smtClean="0"/>
              <a:t>- обязательства</a:t>
            </a:r>
            <a:r>
              <a:rPr lang="ru-RU" sz="1800" dirty="0"/>
              <a:t>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муниципальным </a:t>
            </a:r>
            <a:r>
              <a:rPr lang="ru-RU" sz="1800" dirty="0" smtClean="0"/>
              <a:t>образованием.</a:t>
            </a:r>
          </a:p>
          <a:p>
            <a:pPr>
              <a:defRPr/>
            </a:pPr>
            <a:r>
              <a:rPr lang="ru-RU" sz="1800" b="1" u="sng" dirty="0" smtClean="0"/>
              <a:t>Программный бюджет </a:t>
            </a:r>
            <a:r>
              <a:rPr lang="ru-RU" sz="1800" dirty="0" smtClean="0"/>
              <a:t>- бюджет</a:t>
            </a:r>
            <a:r>
              <a:rPr lang="ru-RU" sz="1800" dirty="0"/>
              <a:t>, сформированный на основе государственных (муниципальных) </a:t>
            </a:r>
            <a:r>
              <a:rPr lang="ru-RU" sz="1800" dirty="0" smtClean="0"/>
              <a:t>программ.</a:t>
            </a: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800" b="1" u="sng" dirty="0" smtClean="0"/>
              <a:t>Муниципальные программы- </a:t>
            </a:r>
            <a:r>
              <a:rPr lang="ru-RU" sz="1800" dirty="0" smtClean="0"/>
              <a:t>документ </a:t>
            </a:r>
            <a:r>
              <a:rPr lang="ru-RU" sz="1800" dirty="0"/>
              <a:t>стратегического планирования, содержащий комплекс, планируемых мероприятий (систему подпрограмм), взаимоувязанных по задачам, срокам осуществления, исполнителям и ресурсам, и обеспечивающим наиболее эффективное достижение целей и решение задач социально-экономического развития </a:t>
            </a:r>
            <a:r>
              <a:rPr lang="ru-RU" sz="1800" dirty="0" smtClean="0"/>
              <a:t>городского округа.</a:t>
            </a: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800" b="1" u="sng" dirty="0" smtClean="0"/>
              <a:t>Подпрограмма</a:t>
            </a:r>
            <a:r>
              <a:rPr lang="ru-RU" sz="1800" b="1" dirty="0" smtClean="0"/>
              <a:t> </a:t>
            </a:r>
            <a:r>
              <a:rPr lang="ru-RU" sz="1800" dirty="0" smtClean="0"/>
              <a:t>- комплекс</a:t>
            </a:r>
            <a:r>
              <a:rPr lang="ru-RU" sz="1800" dirty="0"/>
              <a:t>, взаимоувязанных по срокам и ресурсам мероприятий, направленных на достижение целей муниципальной </a:t>
            </a:r>
            <a:r>
              <a:rPr lang="ru-RU" sz="1800" dirty="0" smtClean="0"/>
              <a:t>программы.</a:t>
            </a:r>
          </a:p>
          <a:p>
            <a:pPr>
              <a:defRPr/>
            </a:pPr>
            <a:r>
              <a:rPr lang="ru-RU" sz="1800" b="1" u="sng" dirty="0"/>
              <a:t>Показатель реализации муниципальной программы (подпрограммы</a:t>
            </a:r>
            <a:r>
              <a:rPr lang="ru-RU" sz="1800" b="1" u="sng" dirty="0" smtClean="0"/>
              <a:t>) - </a:t>
            </a:r>
            <a:r>
              <a:rPr lang="ru-RU" sz="1800" dirty="0" smtClean="0"/>
              <a:t>количественно </a:t>
            </a:r>
            <a:r>
              <a:rPr lang="ru-RU" sz="1800" dirty="0"/>
              <a:t>измеримый результат выполнения мероприятий, реализуемых в рамках муниципальной </a:t>
            </a:r>
            <a:r>
              <a:rPr lang="ru-RU" sz="1800" dirty="0" smtClean="0"/>
              <a:t>программы.</a:t>
            </a: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 smtClean="0">
              <a:solidFill>
                <a:prstClr val="black"/>
              </a:solidFill>
            </a:endParaRPr>
          </a:p>
          <a:p>
            <a:pPr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6771646" y="3220546"/>
          <a:ext cx="4307393" cy="3350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400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/>
          </p:cNvSpPr>
          <p:nvPr>
            <p:ph type="title" idx="4294967295"/>
          </p:nvPr>
        </p:nvSpPr>
        <p:spPr>
          <a:xfrm>
            <a:off x="362857" y="290287"/>
            <a:ext cx="10990943" cy="536801"/>
          </a:xfrm>
        </p:spPr>
        <p:txBody>
          <a:bodyPr/>
          <a:lstStyle/>
          <a:p>
            <a:pPr algn="ctr" eaLnBrk="1" hangingPunct="1"/>
            <a:r>
              <a:rPr lang="ru-RU" altLang="ru-RU" sz="2000" b="1" dirty="0" smtClean="0">
                <a:latin typeface="Times New Roman" pitchFamily="18" charset="0"/>
              </a:rPr>
              <a:t>Перечень муниципальных программ, включенных в бюджет </a:t>
            </a:r>
            <a:br>
              <a:rPr lang="ru-RU" altLang="ru-RU" sz="2000" b="1" dirty="0" smtClean="0">
                <a:latin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</a:rPr>
              <a:t>городского округа Клин в 2025 году </a:t>
            </a:r>
            <a:br>
              <a:rPr lang="ru-RU" altLang="ru-RU" sz="2000" b="1" dirty="0" smtClean="0">
                <a:latin typeface="Times New Roman" pitchFamily="18" charset="0"/>
              </a:rPr>
            </a:br>
            <a:endParaRPr lang="ru-RU" altLang="ru-RU" sz="2000" b="1" dirty="0" smtClean="0">
              <a:latin typeface="Times New Roman" pitchFamily="18" charset="0"/>
            </a:endParaRPr>
          </a:p>
        </p:txBody>
      </p:sp>
      <p:graphicFrame>
        <p:nvGraphicFramePr>
          <p:cNvPr id="171035" name="Group 2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24598246"/>
              </p:ext>
            </p:extLst>
          </p:nvPr>
        </p:nvGraphicFramePr>
        <p:xfrm>
          <a:off x="261257" y="738046"/>
          <a:ext cx="11669485" cy="5603516"/>
        </p:xfrm>
        <a:graphic>
          <a:graphicData uri="http://schemas.openxmlformats.org/drawingml/2006/table">
            <a:tbl>
              <a:tblPr/>
              <a:tblGrid>
                <a:gridCol w="1166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19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Культура и туризм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469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Образование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327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Социальная защита населения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761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Спорт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1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Развитие сельского хозяйства 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340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Экология и окружающая среда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773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Безопасность и обеспечение безопасности жизнедеятельности населения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767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Жилище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19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Развитие инженерной инфраструктуры, энергоэффективности и отрасли  обращения с отходами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629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Предпринимательство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636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Управление имуществом и муниципальными финансами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400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Развитие институтов гражданского общества, 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эффективности местного самоуправления и реализации молодежной политики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4400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Развитие и функционирование дорожно-транспортного комплекса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1574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Цифровое муниципальное образование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157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Архитектура и градостроительство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4427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 Формирование современной комфортной городской среды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442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 Строительство и капитальный ремонт объектов социальной инфраструктуры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442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 Переселение граждан из аварийного жилищного фонда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0139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849232" y="6252520"/>
            <a:ext cx="1081510" cy="468956"/>
          </a:xfrm>
        </p:spPr>
        <p:txBody>
          <a:bodyPr/>
          <a:lstStyle/>
          <a:p>
            <a:pPr>
              <a:defRPr/>
            </a:pPr>
            <a:fld id="{84A513EE-096E-4EA9-919B-43A8B5EACCF4}" type="slidenum">
              <a:rPr lang="ru-RU" altLang="ru-RU"/>
              <a:pPr>
                <a:defRPr/>
              </a:pPr>
              <a:t>50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115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907464" y="6385677"/>
            <a:ext cx="3284536" cy="319923"/>
          </a:xfrm>
        </p:spPr>
        <p:txBody>
          <a:bodyPr/>
          <a:lstStyle/>
          <a:p>
            <a:pPr>
              <a:defRPr/>
            </a:pPr>
            <a:fld id="{9D69B0C6-9F66-41F9-819D-EA1348708090}" type="slidenum">
              <a:rPr lang="ru-RU" altLang="ru-RU"/>
              <a:pPr>
                <a:defRPr/>
              </a:pPr>
              <a:t>51</a:t>
            </a:fld>
            <a:endParaRPr lang="ru-RU" alt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745345"/>
              </p:ext>
            </p:extLst>
          </p:nvPr>
        </p:nvGraphicFramePr>
        <p:xfrm>
          <a:off x="114299" y="1133475"/>
          <a:ext cx="11849100" cy="5129227"/>
        </p:xfrm>
        <a:graphic>
          <a:graphicData uri="http://schemas.openxmlformats.org/drawingml/2006/table">
            <a:tbl>
              <a:tblPr/>
              <a:tblGrid>
                <a:gridCol w="12376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561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55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65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55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6744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7032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целевой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статьи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расходов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муниципальной программы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и туризм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532 148,9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565 428,3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565 428,3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17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3 571 614,8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3 625 147,4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3 600 575,0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2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защита населения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46 275,0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51 453,4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48 436,9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7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402 108,2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427 984,4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427 854,4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99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сельского хозяйства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55 367,0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56 082,0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52 028,7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1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и окружающая среда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25 961,5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22 096,5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21 904,6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677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 </a:t>
                      </a:r>
                    </a:p>
                    <a:p>
                      <a:pPr algn="l" fontAlgn="ctr"/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обеспечение безопасности жизнедеятельности населения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226 666,1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233 527,7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225 447,0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91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35 874,4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16 700,3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16 700,2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8675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инженерной инфраструктуры,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энергоэффективности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отрасли обращения с отходами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68 035,8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446 813,5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262 545,0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3492" name="Прямоугольник 2"/>
          <p:cNvSpPr>
            <a:spLocks noChangeArrowheads="1"/>
          </p:cNvSpPr>
          <p:nvPr/>
        </p:nvSpPr>
        <p:spPr bwMode="auto">
          <a:xfrm>
            <a:off x="594660" y="290046"/>
            <a:ext cx="11252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Информация о расходах бюджета </a:t>
            </a:r>
            <a:r>
              <a:rPr lang="ru-RU" b="1" dirty="0" smtClean="0"/>
              <a:t> городского округа Клин за  2025 год в </a:t>
            </a:r>
            <a:r>
              <a:rPr lang="ru-RU" b="1" dirty="0"/>
              <a:t>разрезе муниципальных </a:t>
            </a:r>
            <a:r>
              <a:rPr lang="ru-RU" b="1" dirty="0" smtClean="0"/>
              <a:t>программ</a:t>
            </a:r>
            <a:r>
              <a:rPr lang="ru-RU" b="1" dirty="0" smtClean="0">
                <a:solidFill>
                  <a:srgbClr val="000000"/>
                </a:solidFill>
              </a:rPr>
              <a:t>, тыс. </a:t>
            </a:r>
            <a:r>
              <a:rPr lang="ru-RU" b="1" dirty="0">
                <a:solidFill>
                  <a:srgbClr val="000000"/>
                </a:solidFill>
              </a:rPr>
              <a:t>руб.</a:t>
            </a:r>
            <a:r>
              <a:rPr lang="ru-RU" dirty="0"/>
              <a:t> </a:t>
            </a:r>
          </a:p>
        </p:txBody>
      </p:sp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629400"/>
            <a:ext cx="1219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64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145078" y="6527800"/>
            <a:ext cx="874644" cy="419099"/>
          </a:xfrm>
        </p:spPr>
        <p:txBody>
          <a:bodyPr/>
          <a:lstStyle/>
          <a:p>
            <a:pPr>
              <a:defRPr/>
            </a:pPr>
            <a:fld id="{96ECC747-9903-44F0-A5E5-1B553757484C}" type="slidenum">
              <a:rPr lang="ru-RU" altLang="ru-RU"/>
              <a:pPr>
                <a:defRPr/>
              </a:pPr>
              <a:t>52</a:t>
            </a:fld>
            <a:endParaRPr lang="ru-RU" alt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030762"/>
              </p:ext>
            </p:extLst>
          </p:nvPr>
        </p:nvGraphicFramePr>
        <p:xfrm>
          <a:off x="221498" y="1008382"/>
          <a:ext cx="11798224" cy="5094811"/>
        </p:xfrm>
        <a:graphic>
          <a:graphicData uri="http://schemas.openxmlformats.org/drawingml/2006/table">
            <a:tbl>
              <a:tblPr/>
              <a:tblGrid>
                <a:gridCol w="14567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52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39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87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477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758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999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36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целевой 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статьи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расходов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муниципальной программы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6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"Предпринимательство"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5 040,0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"Управление имуществом и муниципальными финансами"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781 305,1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783 705,8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760 458,4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83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"Развитие институтов гражданского общества, повышение эффективности местного самоуправления и реализации молодежной политики"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59 295,1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68 455,7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65 678,6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8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"Развитие и функционирование дорожно-транспортного комплекса"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648 185,7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746 109,0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683 570,9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8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"Цифровое муниципальное образование"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134 039,3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131 546,9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129 633,6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8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"Архитектура и градостроительство"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15 457,0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5522" name="Прямоугольник 2"/>
          <p:cNvSpPr>
            <a:spLocks noChangeArrowheads="1"/>
          </p:cNvSpPr>
          <p:nvPr/>
        </p:nvSpPr>
        <p:spPr bwMode="auto">
          <a:xfrm>
            <a:off x="544605" y="245222"/>
            <a:ext cx="11249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Информация о расходах бюджета  городского округа Клин за  </a:t>
            </a:r>
            <a:r>
              <a:rPr lang="ru-RU" b="1" dirty="0" smtClean="0"/>
              <a:t>2025 </a:t>
            </a:r>
            <a:r>
              <a:rPr lang="ru-RU" b="1" dirty="0"/>
              <a:t>год в разрезе муниципальных программ, тыс.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1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628242" y="6352032"/>
            <a:ext cx="1459679" cy="201168"/>
          </a:xfrm>
        </p:spPr>
        <p:txBody>
          <a:bodyPr/>
          <a:lstStyle/>
          <a:p>
            <a:pPr>
              <a:defRPr/>
            </a:pPr>
            <a:fld id="{78AFE5E4-5463-4E24-94BB-43867E1E20B7}" type="slidenum">
              <a:rPr lang="ru-RU" altLang="ru-RU"/>
              <a:pPr>
                <a:defRPr/>
              </a:pPr>
              <a:t>53</a:t>
            </a:fld>
            <a:endParaRPr lang="ru-RU" alt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401496"/>
              </p:ext>
            </p:extLst>
          </p:nvPr>
        </p:nvGraphicFramePr>
        <p:xfrm>
          <a:off x="190500" y="1174553"/>
          <a:ext cx="11458575" cy="5010844"/>
        </p:xfrm>
        <a:graphic>
          <a:graphicData uri="http://schemas.openxmlformats.org/drawingml/2006/table">
            <a:tbl>
              <a:tblPr/>
              <a:tblGrid>
                <a:gridCol w="1077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170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775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641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71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154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8970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255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Код целевой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статьи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расходов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муниципальной программы</a:t>
                      </a:r>
                    </a:p>
                  </a:txBody>
                  <a:tcPr marL="8549" marR="8549" marT="8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Первоначальный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первоначального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 уточненного плана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43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"Формирование современной комфортной городской среды"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1 379 590,5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1 663 645,1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1 524 191,7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43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 и капитальный ремонт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объектов социальной инфраструктуры"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00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1900000000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"Переселение граждан из аварийного жилищного фонда"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806 029,1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544 747,2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508 668,0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9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МУНИЦИПАЛЬНЫМ ПРОГРАММАМ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8 792 993,5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9 391 367,7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8 899 574,6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3452"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Непрограммные расходы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32 178,3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20 120,7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15 880,4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89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8 825 171,8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9 411 488,4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8 915 455,0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6546" name="Прямоугольник 2"/>
          <p:cNvSpPr>
            <a:spLocks noChangeArrowheads="1"/>
          </p:cNvSpPr>
          <p:nvPr/>
        </p:nvSpPr>
        <p:spPr bwMode="auto">
          <a:xfrm>
            <a:off x="606798" y="272116"/>
            <a:ext cx="11249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Информация о расходах бюджета  городского округа Клин за  </a:t>
            </a:r>
            <a:r>
              <a:rPr lang="ru-RU" b="1" dirty="0" smtClean="0"/>
              <a:t>2025 </a:t>
            </a:r>
            <a:r>
              <a:rPr lang="ru-RU" b="1" dirty="0"/>
              <a:t>год в разрезе муниципальных программ, тыс. руб.</a:t>
            </a:r>
            <a:endParaRPr lang="ru-RU" dirty="0"/>
          </a:p>
        </p:txBody>
      </p:sp>
      <p:pic>
        <p:nvPicPr>
          <p:cNvPr id="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657975"/>
            <a:ext cx="121920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07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5"/>
          <p:cNvSpPr>
            <a:spLocks noGrp="1"/>
          </p:cNvSpPr>
          <p:nvPr>
            <p:ph type="title"/>
          </p:nvPr>
        </p:nvSpPr>
        <p:spPr>
          <a:xfrm>
            <a:off x="141287" y="139301"/>
            <a:ext cx="12050713" cy="784064"/>
          </a:xfrm>
        </p:spPr>
        <p:txBody>
          <a:bodyPr/>
          <a:lstStyle/>
          <a:p>
            <a:pPr algn="ctr" eaLnBrk="1" hangingPunct="1"/>
            <a:r>
              <a:rPr lang="ru-RU" altLang="ru-RU" sz="2000" b="1" dirty="0" smtClean="0">
                <a:latin typeface="Times New Roman" pitchFamily="18" charset="0"/>
              </a:rPr>
              <a:t>Структура расходов бюджета городского округа Клин </a:t>
            </a:r>
            <a:br>
              <a:rPr lang="ru-RU" altLang="ru-RU" sz="2000" b="1" dirty="0" smtClean="0">
                <a:latin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</a:rPr>
              <a:t>в рамках муниципальных программ за  2024 год,  %</a:t>
            </a:r>
          </a:p>
        </p:txBody>
      </p:sp>
      <p:graphicFrame>
        <p:nvGraphicFramePr>
          <p:cNvPr id="2" name="Object 1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69316"/>
              </p:ext>
            </p:extLst>
          </p:nvPr>
        </p:nvGraphicFramePr>
        <p:xfrm>
          <a:off x="7937" y="923365"/>
          <a:ext cx="12018963" cy="5934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10600" y="6339840"/>
            <a:ext cx="3581400" cy="381635"/>
          </a:xfrm>
        </p:spPr>
        <p:txBody>
          <a:bodyPr/>
          <a:lstStyle/>
          <a:p>
            <a:pPr>
              <a:defRPr/>
            </a:pPr>
            <a:fld id="{364DADEA-33D8-4EB5-8A08-DC80731B73D3}" type="slidenum">
              <a:rPr lang="ru-RU" altLang="ru-RU"/>
              <a:pPr>
                <a:defRPr/>
              </a:pPr>
              <a:t>54</a:t>
            </a:fld>
            <a:endParaRPr lang="ru-RU" alt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16538622"/>
              </p:ext>
            </p:extLst>
          </p:nvPr>
        </p:nvGraphicFramePr>
        <p:xfrm>
          <a:off x="10304001" y="1858296"/>
          <a:ext cx="1805448" cy="4481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10437350" y="869617"/>
            <a:ext cx="1629237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/>
              <a:t>Уровень исполнения муниципальных программ на 01.01.2025 года,%</a:t>
            </a:r>
          </a:p>
          <a:p>
            <a:pPr algn="ctr"/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179037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5"/>
          <p:cNvSpPr>
            <a:spLocks noGrp="1"/>
          </p:cNvSpPr>
          <p:nvPr>
            <p:ph type="title"/>
          </p:nvPr>
        </p:nvSpPr>
        <p:spPr>
          <a:xfrm>
            <a:off x="58736" y="231490"/>
            <a:ext cx="12050713" cy="784064"/>
          </a:xfrm>
        </p:spPr>
        <p:txBody>
          <a:bodyPr/>
          <a:lstStyle/>
          <a:p>
            <a:pPr algn="ctr" eaLnBrk="1" hangingPunct="1"/>
            <a:r>
              <a:rPr lang="ru-RU" altLang="ru-RU" sz="2000" b="1" dirty="0" smtClean="0">
                <a:latin typeface="Times New Roman" pitchFamily="18" charset="0"/>
              </a:rPr>
              <a:t>Структура расходов бюджета городского округа Клин </a:t>
            </a:r>
            <a:br>
              <a:rPr lang="ru-RU" altLang="ru-RU" sz="2000" b="1" dirty="0" smtClean="0">
                <a:latin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</a:rPr>
              <a:t>в рамках муниципальных программ за  2025 год,  %</a:t>
            </a:r>
          </a:p>
        </p:txBody>
      </p:sp>
      <p:graphicFrame>
        <p:nvGraphicFramePr>
          <p:cNvPr id="2" name="Object 1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247373"/>
              </p:ext>
            </p:extLst>
          </p:nvPr>
        </p:nvGraphicFramePr>
        <p:xfrm>
          <a:off x="-115888" y="1161490"/>
          <a:ext cx="12018963" cy="5934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10600" y="6339840"/>
            <a:ext cx="3581400" cy="381635"/>
          </a:xfrm>
        </p:spPr>
        <p:txBody>
          <a:bodyPr/>
          <a:lstStyle/>
          <a:p>
            <a:pPr>
              <a:defRPr/>
            </a:pPr>
            <a:fld id="{364DADEA-33D8-4EB5-8A08-DC80731B73D3}" type="slidenum">
              <a:rPr lang="ru-RU" altLang="ru-RU"/>
              <a:pPr>
                <a:defRPr/>
              </a:pPr>
              <a:t>55</a:t>
            </a:fld>
            <a:endParaRPr lang="ru-RU" alt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71722697"/>
              </p:ext>
            </p:extLst>
          </p:nvPr>
        </p:nvGraphicFramePr>
        <p:xfrm>
          <a:off x="10304001" y="1858296"/>
          <a:ext cx="1805448" cy="4481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10437350" y="869617"/>
            <a:ext cx="1629237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/>
              <a:t>Уровень исполнения муниципальных программ на 01.01.2026 года,%</a:t>
            </a:r>
          </a:p>
          <a:p>
            <a:pPr algn="ctr"/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214848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180246"/>
              </p:ext>
            </p:extLst>
          </p:nvPr>
        </p:nvGraphicFramePr>
        <p:xfrm>
          <a:off x="0" y="854271"/>
          <a:ext cx="3470787" cy="558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Горизонтальный свиток 12"/>
          <p:cNvSpPr/>
          <p:nvPr/>
        </p:nvSpPr>
        <p:spPr>
          <a:xfrm>
            <a:off x="0" y="-62947"/>
            <a:ext cx="12090400" cy="975849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Культура и туризм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исполнена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565,4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87175" y="6457952"/>
            <a:ext cx="504824" cy="400049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prstClr val="black">
                    <a:tint val="75000"/>
                  </a:prstClr>
                </a:solidFill>
              </a:rPr>
              <a:t>79</a:t>
            </a:r>
          </a:p>
          <a:p>
            <a:pPr>
              <a:defRPr/>
            </a:pPr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7468" y="4414255"/>
            <a:ext cx="2766050" cy="7091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5656" tIns="53340" rIns="53340" bIns="5334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3596139" y="4241347"/>
            <a:ext cx="3714750" cy="872629"/>
          </a:xfrm>
          <a:prstGeom prst="flowChartPunchedTape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22 библиотеки,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106,4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млн. руб.</a:t>
            </a: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3596140" y="5275246"/>
            <a:ext cx="3714749" cy="853259"/>
          </a:xfrm>
          <a:prstGeom prst="flowChartPunchedTap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1 детская школа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искусств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183,1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млн. руб.</a:t>
            </a: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3596140" y="2804200"/>
            <a:ext cx="3714749" cy="1215915"/>
          </a:xfrm>
          <a:prstGeom prst="flowChartPunchedTap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3 музея,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32,0 млн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 руб.</a:t>
            </a: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3596140" y="988834"/>
            <a:ext cx="3714750" cy="1602840"/>
          </a:xfrm>
          <a:prstGeom prst="flowChartPunchedTap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19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клубов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214,1 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млн. руб. на обеспечение деятельности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и ремонт клубов, 29,8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млн. руб. на проведение мероприятий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071918"/>
              </p:ext>
            </p:extLst>
          </p:nvPr>
        </p:nvGraphicFramePr>
        <p:xfrm>
          <a:off x="8099258" y="2610471"/>
          <a:ext cx="3840329" cy="2218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Рисунок 14" descr="https://avatars.mds.yandex.net/i?id=ffe642f32a2abfa26f80c7e48742837b-4034415-images-thumbs&amp;ref=rim&amp;n=33&amp;w=327&amp;h=2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3" y="854271"/>
            <a:ext cx="3547199" cy="175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avatars.mds.yandex.net/i?id=b0da3063b20b9420bf18426c43e08e4d-5707839-images-thumbs&amp;ref=rim&amp;n=33&amp;w=327&amp;h=2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3" y="4828765"/>
            <a:ext cx="3547199" cy="1876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3932903" y="2684356"/>
            <a:ext cx="3127655" cy="123973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66750">
              <a:lnSpc>
                <a:spcPct val="90000"/>
              </a:lnSpc>
              <a:spcAft>
                <a:spcPct val="35000"/>
              </a:spcAft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дополнительного образования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666750">
              <a:lnSpc>
                <a:spcPct val="90000"/>
              </a:lnSpc>
              <a:spcAft>
                <a:spcPct val="35000"/>
              </a:spcAft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(Дом детского творчества) </a:t>
            </a:r>
          </a:p>
          <a:p>
            <a:pPr lvl="0" defTabSz="666750">
              <a:lnSpc>
                <a:spcPct val="90000"/>
              </a:lnSpc>
              <a:spcAft>
                <a:spcPct val="35000"/>
              </a:spcAft>
            </a:pP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107,5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32903" y="1483358"/>
            <a:ext cx="3127655" cy="106610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66750">
              <a:lnSpc>
                <a:spcPct val="90000"/>
              </a:lnSpc>
              <a:spcAft>
                <a:spcPct val="35000"/>
              </a:spcAft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 общеобразовательных учреждений </a:t>
            </a:r>
          </a:p>
          <a:p>
            <a:pPr lvl="0" defTabSz="666750">
              <a:lnSpc>
                <a:spcPct val="90000"/>
              </a:lnSpc>
              <a:spcAft>
                <a:spcPct val="35000"/>
              </a:spcAft>
            </a:pP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3 404,4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32903" y="4067759"/>
            <a:ext cx="3127655" cy="195059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22300">
              <a:lnSpc>
                <a:spcPct val="90000"/>
              </a:lnSpc>
              <a:spcAft>
                <a:spcPct val="35000"/>
              </a:spcAft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прочих учреждения (управление образования, методический кабинет, МАУ «Оздоровительный центр «Горизонт» и мероприятия в сфере образования)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622300">
              <a:lnSpc>
                <a:spcPct val="90000"/>
              </a:lnSpc>
              <a:spcAft>
                <a:spcPct val="35000"/>
              </a:spcAft>
            </a:pP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88,7 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млн.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Objec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3707194"/>
              </p:ext>
            </p:extLst>
          </p:nvPr>
        </p:nvGraphicFramePr>
        <p:xfrm>
          <a:off x="0" y="1373188"/>
          <a:ext cx="4031226" cy="5053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4690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1919925" y="1341045"/>
            <a:ext cx="8728409" cy="5373286"/>
            <a:chOff x="3228622" y="1290839"/>
            <a:chExt cx="8706522" cy="537328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228622" y="1290839"/>
              <a:ext cx="8706522" cy="5373286"/>
            </a:xfrm>
            <a:prstGeom prst="rect">
              <a:avLst/>
            </a:prstGeom>
            <a:noFill/>
          </p:spPr>
        </p:sp>
        <p:sp>
          <p:nvSpPr>
            <p:cNvPr id="11" name="Полилиния 10"/>
            <p:cNvSpPr/>
            <p:nvPr/>
          </p:nvSpPr>
          <p:spPr>
            <a:xfrm>
              <a:off x="4858334" y="2552173"/>
              <a:ext cx="3439394" cy="858142"/>
            </a:xfrm>
            <a:custGeom>
              <a:avLst/>
              <a:gdLst>
                <a:gd name="connsiteX0" fmla="*/ 0 w 3439394"/>
                <a:gd name="connsiteY0" fmla="*/ 0 h 858142"/>
                <a:gd name="connsiteX1" fmla="*/ 3439394 w 3439394"/>
                <a:gd name="connsiteY1" fmla="*/ 0 h 858142"/>
                <a:gd name="connsiteX2" fmla="*/ 3439394 w 3439394"/>
                <a:gd name="connsiteY2" fmla="*/ 858142 h 858142"/>
                <a:gd name="connsiteX3" fmla="*/ 0 w 3439394"/>
                <a:gd name="connsiteY3" fmla="*/ 858142 h 858142"/>
                <a:gd name="connsiteX4" fmla="*/ 0 w 3439394"/>
                <a:gd name="connsiteY4" fmla="*/ 0 h 85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9394" h="858142">
                  <a:moveTo>
                    <a:pt x="0" y="0"/>
                  </a:moveTo>
                  <a:lnTo>
                    <a:pt x="3439394" y="0"/>
                  </a:lnTo>
                  <a:lnTo>
                    <a:pt x="3439394" y="858142"/>
                  </a:lnTo>
                  <a:lnTo>
                    <a:pt x="0" y="85814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5925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4916971" y="3535436"/>
              <a:ext cx="3439394" cy="1257778"/>
            </a:xfrm>
            <a:custGeom>
              <a:avLst/>
              <a:gdLst>
                <a:gd name="connsiteX0" fmla="*/ 0 w 2770150"/>
                <a:gd name="connsiteY0" fmla="*/ 0 h 1257778"/>
                <a:gd name="connsiteX1" fmla="*/ 2770150 w 2770150"/>
                <a:gd name="connsiteY1" fmla="*/ 0 h 1257778"/>
                <a:gd name="connsiteX2" fmla="*/ 2770150 w 2770150"/>
                <a:gd name="connsiteY2" fmla="*/ 1257778 h 1257778"/>
                <a:gd name="connsiteX3" fmla="*/ 0 w 2770150"/>
                <a:gd name="connsiteY3" fmla="*/ 1257778 h 1257778"/>
                <a:gd name="connsiteX4" fmla="*/ 0 w 2770150"/>
                <a:gd name="connsiteY4" fmla="*/ 0 h 12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0150" h="1257778">
                  <a:moveTo>
                    <a:pt x="0" y="0"/>
                  </a:moveTo>
                  <a:lnTo>
                    <a:pt x="2770150" y="0"/>
                  </a:lnTo>
                  <a:lnTo>
                    <a:pt x="2770150" y="1257778"/>
                  </a:lnTo>
                  <a:lnTo>
                    <a:pt x="0" y="125777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5925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858334" y="4710371"/>
              <a:ext cx="3439394" cy="1559860"/>
            </a:xfrm>
            <a:custGeom>
              <a:avLst/>
              <a:gdLst>
                <a:gd name="connsiteX0" fmla="*/ 0 w 4349576"/>
                <a:gd name="connsiteY0" fmla="*/ 0 h 1559860"/>
                <a:gd name="connsiteX1" fmla="*/ 4349576 w 4349576"/>
                <a:gd name="connsiteY1" fmla="*/ 0 h 1559860"/>
                <a:gd name="connsiteX2" fmla="*/ 4349576 w 4349576"/>
                <a:gd name="connsiteY2" fmla="*/ 1559860 h 1559860"/>
                <a:gd name="connsiteX3" fmla="*/ 0 w 4349576"/>
                <a:gd name="connsiteY3" fmla="*/ 1559860 h 1559860"/>
                <a:gd name="connsiteX4" fmla="*/ 0 w 4349576"/>
                <a:gd name="connsiteY4" fmla="*/ 0 h 155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49576" h="1559860">
                  <a:moveTo>
                    <a:pt x="0" y="0"/>
                  </a:moveTo>
                  <a:lnTo>
                    <a:pt x="4349576" y="0"/>
                  </a:lnTo>
                  <a:lnTo>
                    <a:pt x="4349576" y="1559860"/>
                  </a:lnTo>
                  <a:lnTo>
                    <a:pt x="0" y="15598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5925" tIns="53340" rIns="53340" bIns="53340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4858334" y="1290839"/>
              <a:ext cx="3439394" cy="1208419"/>
            </a:xfrm>
            <a:custGeom>
              <a:avLst/>
              <a:gdLst>
                <a:gd name="connsiteX0" fmla="*/ 0 w 5572280"/>
                <a:gd name="connsiteY0" fmla="*/ 0 h 1208419"/>
                <a:gd name="connsiteX1" fmla="*/ 5572280 w 5572280"/>
                <a:gd name="connsiteY1" fmla="*/ 0 h 1208419"/>
                <a:gd name="connsiteX2" fmla="*/ 5572280 w 5572280"/>
                <a:gd name="connsiteY2" fmla="*/ 1208419 h 1208419"/>
                <a:gd name="connsiteX3" fmla="*/ 0 w 5572280"/>
                <a:gd name="connsiteY3" fmla="*/ 1208419 h 1208419"/>
                <a:gd name="connsiteX4" fmla="*/ 0 w 5572280"/>
                <a:gd name="connsiteY4" fmla="*/ 0 h 1208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280" h="1208419">
                  <a:moveTo>
                    <a:pt x="0" y="0"/>
                  </a:moveTo>
                  <a:lnTo>
                    <a:pt x="5572280" y="0"/>
                  </a:lnTo>
                  <a:lnTo>
                    <a:pt x="5572280" y="1208419"/>
                  </a:lnTo>
                  <a:lnTo>
                    <a:pt x="0" y="120841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5925" tIns="57150" rIns="57150" bIns="57150" numCol="1" spcCol="1270" anchor="ctr" anchorCtr="0">
              <a:noAutofit/>
            </a:bodyPr>
            <a:lstStyle/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05341" y="6180137"/>
            <a:ext cx="2743200" cy="365125"/>
          </a:xfrm>
        </p:spPr>
        <p:txBody>
          <a:bodyPr/>
          <a:lstStyle/>
          <a:p>
            <a:pPr>
              <a:defRPr/>
            </a:pPr>
            <a:fld id="{16A7BF1C-80D1-45DA-9E52-FA667B75891D}" type="slidenum">
              <a:rPr lang="ru-RU" altLang="ru-RU" smtClean="0"/>
              <a:pPr>
                <a:defRPr/>
              </a:pPr>
              <a:t>57</a:t>
            </a:fld>
            <a:endParaRPr lang="ru-RU" altLang="ru-RU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101600" y="83594"/>
            <a:ext cx="12090400" cy="1131888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Образование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3 600,6 млн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i?id=f51618b9680c3b8064f616e5b9074165142297ff-6467438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238" y="3842147"/>
            <a:ext cx="4541387" cy="246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095719291"/>
              </p:ext>
            </p:extLst>
          </p:nvPr>
        </p:nvGraphicFramePr>
        <p:xfrm>
          <a:off x="7604473" y="1270921"/>
          <a:ext cx="4417822" cy="1004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8219240" y="2246537"/>
            <a:ext cx="1757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Доступность дошкольного образования для детей в возрасте от 3 до 7 лет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520413" y="2221806"/>
            <a:ext cx="16965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Доля детей в возрасте от 5 до 18 лет, охваченных дополнительным образованием</a:t>
            </a:r>
          </a:p>
        </p:txBody>
      </p:sp>
    </p:spTree>
    <p:extLst>
      <p:ext uri="{BB962C8B-B14F-4D97-AF65-F5344CB8AC3E}">
        <p14:creationId xmlns:p14="http://schemas.microsoft.com/office/powerpoint/2010/main" val="30880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216636"/>
              </p:ext>
            </p:extLst>
          </p:nvPr>
        </p:nvGraphicFramePr>
        <p:xfrm>
          <a:off x="185669" y="921594"/>
          <a:ext cx="9915525" cy="5512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8786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64890" y="1198088"/>
            <a:ext cx="8862219" cy="5165724"/>
          </a:xfrm>
          <a:prstGeom prst="rect">
            <a:avLst/>
          </a:prstGeom>
          <a:noFill/>
        </p:spPr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156960"/>
            <a:ext cx="3476624" cy="564516"/>
          </a:xfrm>
        </p:spPr>
        <p:txBody>
          <a:bodyPr/>
          <a:lstStyle/>
          <a:p>
            <a:pPr>
              <a:defRPr/>
            </a:pPr>
            <a:fld id="{6724BB35-2C28-4BA1-BB65-7634203D142B}" type="slidenum">
              <a:rPr lang="ru-RU" altLang="ru-RU" smtClean="0"/>
              <a:pPr>
                <a:defRPr/>
              </a:pPr>
              <a:t>58</a:t>
            </a:fld>
            <a:endParaRPr lang="ru-RU" alt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0" y="81779"/>
            <a:ext cx="12192000" cy="126137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«Социальная защита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населения» исполнена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48,4 млн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28635" y="3798155"/>
            <a:ext cx="2326045" cy="1248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70"/>
              </a:spcAft>
            </a:pPr>
            <a:r>
              <a:rPr lang="ru-RU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Комиссия </a:t>
            </a:r>
            <a:r>
              <a:rPr lang="ru-RU" b="1" dirty="0">
                <a:solidFill>
                  <a:srgbClr val="000000"/>
                </a:solidFill>
                <a:cs typeface="Times New Roman" panose="02020603050405020304" pitchFamily="18" charset="0"/>
              </a:rPr>
              <a:t>по делам </a:t>
            </a:r>
            <a:endParaRPr lang="ru-RU" b="1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70"/>
              </a:spcAft>
            </a:pPr>
            <a:r>
              <a:rPr lang="ru-RU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несовершеннолетних</a:t>
            </a:r>
            <a:endParaRPr lang="ru-RU" sz="11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70"/>
              </a:spcAft>
            </a:pPr>
            <a:r>
              <a:rPr 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8,9 </a:t>
            </a:r>
            <a:r>
              <a:rPr 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млн. руб.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711200">
              <a:lnSpc>
                <a:spcPct val="90000"/>
              </a:lnSpc>
              <a:spcAft>
                <a:spcPts val="0"/>
              </a:spcAft>
            </a:pPr>
            <a:endParaRPr lang="ru-RU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233368" y="4980326"/>
            <a:ext cx="3451889" cy="106445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Aft>
                <a:spcPts val="0"/>
              </a:spcAft>
            </a:pPr>
            <a:r>
              <a:rPr lang="ru-RU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itchFamily="18" charset="0"/>
                <a:cs typeface="Times New Roman" panose="02020603050405020304" pitchFamily="18" charset="0"/>
              </a:rPr>
              <a:t>Социальная поддержка </a:t>
            </a:r>
            <a:r>
              <a:rPr lang="ru-RU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itchFamily="18" charset="0"/>
                <a:cs typeface="Times New Roman" panose="02020603050405020304" pitchFamily="18" charset="0"/>
              </a:rPr>
              <a:t>граждан</a:t>
            </a:r>
            <a:endParaRPr lang="ru-RU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 defTabSz="711200">
              <a:lnSpc>
                <a:spcPct val="90000"/>
              </a:lnSpc>
              <a:spcAft>
                <a:spcPts val="0"/>
              </a:spcAft>
            </a:pPr>
            <a:r>
              <a:rPr lang="ru-RU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itchFamily="18" charset="0"/>
                <a:cs typeface="Times New Roman" panose="02020603050405020304" pitchFamily="18" charset="0"/>
              </a:rPr>
              <a:t>20,4 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83170" y="2681247"/>
            <a:ext cx="222565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711200">
              <a:lnSpc>
                <a:spcPct val="90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</a:rPr>
              <a:t>Доступная среда </a:t>
            </a:r>
          </a:p>
          <a:p>
            <a:pPr lvl="0" defTabSz="711200">
              <a:lnSpc>
                <a:spcPct val="90000"/>
              </a:lnSpc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0,5 </a:t>
            </a:r>
            <a:r>
              <a:rPr lang="ru-RU" dirty="0">
                <a:solidFill>
                  <a:prstClr val="black"/>
                </a:solidFill>
              </a:rPr>
              <a:t>млн.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75298" y="1543588"/>
            <a:ext cx="6096000" cy="6252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Aft>
                <a:spcPts val="670"/>
              </a:spcAft>
            </a:pPr>
            <a:r>
              <a:rPr lang="ru-RU" b="1" dirty="0">
                <a:solidFill>
                  <a:srgbClr val="000000"/>
                </a:solidFill>
                <a:cs typeface="Times New Roman" panose="02020603050405020304" pitchFamily="18" charset="0"/>
              </a:rPr>
              <a:t>Оздоровительная кампания</a:t>
            </a:r>
            <a:endParaRPr lang="ru-RU" sz="11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spcAft>
                <a:spcPts val="670"/>
              </a:spcAft>
            </a:pPr>
            <a:r>
              <a:rPr 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18,6 </a:t>
            </a:r>
            <a:r>
              <a:rPr 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млн. руб.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172337"/>
              </p:ext>
            </p:extLst>
          </p:nvPr>
        </p:nvGraphicFramePr>
        <p:xfrm>
          <a:off x="7685257" y="3780949"/>
          <a:ext cx="4887606" cy="278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Рисунок 13" descr="Полезная информация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756854"/>
            <a:ext cx="3089787" cy="1871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99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"/>
          <p:cNvGraphicFramePr>
            <a:graphicFrameLocks/>
          </p:cNvGraphicFramePr>
          <p:nvPr/>
        </p:nvGraphicFramePr>
        <p:xfrm>
          <a:off x="8445500" y="5400675"/>
          <a:ext cx="646113" cy="145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4344578"/>
              </p:ext>
            </p:extLst>
          </p:nvPr>
        </p:nvGraphicFramePr>
        <p:xfrm>
          <a:off x="-253672" y="1781562"/>
          <a:ext cx="4294495" cy="4075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9811" name="Text Box 7"/>
          <p:cNvSpPr txBox="1">
            <a:spLocks noChangeArrowheads="1"/>
          </p:cNvSpPr>
          <p:nvPr/>
        </p:nvSpPr>
        <p:spPr bwMode="auto">
          <a:xfrm>
            <a:off x="1002506" y="273735"/>
            <a:ext cx="1076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 b="1" dirty="0">
                <a:latin typeface="Arial" charset="0"/>
              </a:rPr>
              <a:t>Проведение оздоровительной кампании детей </a:t>
            </a:r>
          </a:p>
          <a:p>
            <a:pPr algn="ctr"/>
            <a:r>
              <a:rPr lang="ru-RU" altLang="ru-RU" sz="1800" b="1" dirty="0">
                <a:latin typeface="Arial" charset="0"/>
              </a:rPr>
              <a:t>в городском округе Клин в </a:t>
            </a:r>
            <a:r>
              <a:rPr lang="ru-RU" altLang="ru-RU" sz="1800" b="1" dirty="0" smtClean="0">
                <a:latin typeface="Arial" charset="0"/>
              </a:rPr>
              <a:t>2025 году в сумме 18,6 млн</a:t>
            </a:r>
            <a:r>
              <a:rPr lang="ru-RU" altLang="ru-RU" sz="1800" b="1" dirty="0">
                <a:latin typeface="Arial" charset="0"/>
              </a:rPr>
              <a:t>. руб.</a:t>
            </a:r>
          </a:p>
        </p:txBody>
      </p:sp>
      <p:pic>
        <p:nvPicPr>
          <p:cNvPr id="119812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5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4" name="TextBox 2"/>
          <p:cNvSpPr txBox="1">
            <a:spLocks noChangeArrowheads="1"/>
          </p:cNvSpPr>
          <p:nvPr/>
        </p:nvSpPr>
        <p:spPr bwMode="auto">
          <a:xfrm>
            <a:off x="2235200" y="1354138"/>
            <a:ext cx="83042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dirty="0"/>
              <a:t>В городском округе Клин </a:t>
            </a:r>
            <a:r>
              <a:rPr lang="ru-RU" sz="1800" dirty="0" smtClean="0"/>
              <a:t>оздоровили </a:t>
            </a:r>
            <a:r>
              <a:rPr lang="ru-RU" sz="1800" b="1" dirty="0"/>
              <a:t>3 </a:t>
            </a:r>
            <a:r>
              <a:rPr lang="ru-RU" sz="1800" b="1" dirty="0" smtClean="0"/>
              <a:t>006 детей</a:t>
            </a:r>
            <a:endParaRPr lang="ru-RU" sz="18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39175" y="6202363"/>
            <a:ext cx="3487738" cy="428625"/>
          </a:xfrm>
        </p:spPr>
        <p:txBody>
          <a:bodyPr/>
          <a:lstStyle/>
          <a:p>
            <a:pPr>
              <a:defRPr/>
            </a:pPr>
            <a:fld id="{C683253D-B296-4FC7-8B07-3F964E059FD7}" type="slidenum">
              <a:rPr lang="ru-RU" altLang="ru-RU" smtClean="0"/>
              <a:pPr>
                <a:defRPr/>
              </a:pPr>
              <a:t>59</a:t>
            </a:fld>
            <a:endParaRPr lang="ru-RU" altLang="ru-RU" dirty="0"/>
          </a:p>
        </p:txBody>
      </p:sp>
      <p:pic>
        <p:nvPicPr>
          <p:cNvPr id="1026" name="Picture 2" descr="https://avatars.mds.yandex.net/i?id=73fad3502bac49dc0beb72b6a104f057b4211d51-5288064-images-thumbs&amp;n=13&amp;exp=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25" y="2189684"/>
            <a:ext cx="4043078" cy="277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589583"/>
              </p:ext>
            </p:extLst>
          </p:nvPr>
        </p:nvGraphicFramePr>
        <p:xfrm>
          <a:off x="7620000" y="2025869"/>
          <a:ext cx="4572000" cy="367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509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9624289" y="6253018"/>
            <a:ext cx="2244437" cy="31764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E82033-0DFE-4658-8147-557F725AA401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6</a:t>
            </a:fld>
            <a:endParaRPr lang="ru-RU" altLang="ru-RU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2905" y="90225"/>
            <a:ext cx="10594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smtClean="0">
                <a:solidFill>
                  <a:srgbClr val="4472C4">
                    <a:lumMod val="75000"/>
                  </a:srgbClr>
                </a:solidFill>
              </a:rPr>
              <a:t>Основные показатели </a:t>
            </a:r>
            <a:r>
              <a:rPr lang="ru-RU" sz="2000" b="1" i="1" dirty="0">
                <a:solidFill>
                  <a:srgbClr val="4472C4">
                    <a:lumMod val="75000"/>
                  </a:srgbClr>
                </a:solidFill>
              </a:rPr>
              <a:t>социально-экономического развития городского округа Клин </a:t>
            </a: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672412"/>
              </p:ext>
            </p:extLst>
          </p:nvPr>
        </p:nvGraphicFramePr>
        <p:xfrm>
          <a:off x="71719" y="719398"/>
          <a:ext cx="12120281" cy="5851265"/>
        </p:xfrm>
        <a:graphic>
          <a:graphicData uri="http://schemas.openxmlformats.org/drawingml/2006/table">
            <a:tbl>
              <a:tblPr firstRow="1" firstCol="1" bandRow="1"/>
              <a:tblGrid>
                <a:gridCol w="34595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50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55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478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479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479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478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3479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91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Единица измерения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План на отчетный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(2025)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Ожидаемые итоги в отчетном году (2025)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Процент выполнения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Плановые значения на 2026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Ожидаемое исполнение  2026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Процент исполнения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Численность постоянного населения (на конец года)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149813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149813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150719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150719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1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по промышленным видам деятельности по крупным и средним организациям 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155098,5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150735,1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97,2%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181465,2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181465,2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1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(без субъектов малого предпринимательства и объемов инвестиций, не наблюдаемых прямыми статистическими методами)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14726,7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16758,6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113,8%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15631,26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15632,0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9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Объем жилищного строительства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тыс. кв. м общей площади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161,0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244,1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151,6%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118,9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118,9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7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Оборот розничной торговли по крупным и средним организациям (без организаций с численностью работающих менее 15 человек) в ценах соответствующих лет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37089,4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36312,6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97,9%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40112,2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40112,2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5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Индекс потребительских цен, в среднем за год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107,6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108,2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100,6%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105,0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105,0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23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Фонд заработной платы по крупным и средним организациям (включая организации с численностью до 15 человек)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26503,6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26904,0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101,5%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30479,1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30479,1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3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Среднемесячная заработная плата работников по крупным и средним организациям (включая организации с численностью до 15 человек)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рубль</a:t>
                      </a:r>
                    </a:p>
                  </a:txBody>
                  <a:tcPr marL="27510" marR="27510" marT="58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97757,4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97244,9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99,5%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111419,8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111419,8</a:t>
                      </a:r>
                    </a:p>
                  </a:txBody>
                  <a:tcPr marL="27510" marR="27510" marT="58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75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144904"/>
              </p:ext>
            </p:extLst>
          </p:nvPr>
        </p:nvGraphicFramePr>
        <p:xfrm>
          <a:off x="135419" y="715172"/>
          <a:ext cx="3055938" cy="283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083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0836" name="Группа 11"/>
          <p:cNvGrpSpPr>
            <a:grpSpLocks/>
          </p:cNvGrpSpPr>
          <p:nvPr/>
        </p:nvGrpSpPr>
        <p:grpSpPr bwMode="auto">
          <a:xfrm>
            <a:off x="2562778" y="941479"/>
            <a:ext cx="5442981" cy="1063563"/>
            <a:chOff x="-458463" y="3083808"/>
            <a:chExt cx="6410029" cy="3080003"/>
          </a:xfr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-458463" y="3083808"/>
              <a:ext cx="6410029" cy="308000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ru-RU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Скругленный прямоугольник 4"/>
            <p:cNvSpPr/>
            <p:nvPr/>
          </p:nvSpPr>
          <p:spPr>
            <a:xfrm>
              <a:off x="-320603" y="3515556"/>
              <a:ext cx="6134307" cy="198097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9530" tIns="49530" rIns="49530" bIns="49530" spcCol="1270" anchor="ctr"/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b="1" dirty="0">
                  <a:solidFill>
                    <a:schemeClr val="tx1"/>
                  </a:solidFill>
                </a:rPr>
                <a:t>РАСХОДЫ  НА </a:t>
              </a:r>
              <a:r>
                <a:rPr lang="ru-RU" sz="1800" b="1" dirty="0" smtClean="0">
                  <a:solidFill>
                    <a:schemeClr val="tx1"/>
                  </a:solidFill>
                </a:rPr>
                <a:t>РАЗВИТИЕ ФИЗИЧЕСКОЙ КУЛЬТУРЫ </a:t>
              </a:r>
              <a:r>
                <a:rPr lang="ru-RU" sz="1800" b="1" dirty="0">
                  <a:solidFill>
                    <a:schemeClr val="tx1"/>
                  </a:solidFill>
                </a:rPr>
                <a:t>И </a:t>
              </a:r>
              <a:r>
                <a:rPr lang="ru-RU" sz="1800" b="1" dirty="0" smtClean="0">
                  <a:solidFill>
                    <a:schemeClr val="tx1"/>
                  </a:solidFill>
                </a:rPr>
                <a:t>СПОРТА </a:t>
              </a:r>
              <a:r>
                <a:rPr lang="ru-RU" sz="1800" b="1" dirty="0">
                  <a:solidFill>
                    <a:schemeClr val="tx1"/>
                  </a:solidFill>
                </a:rPr>
                <a:t>СОСТАВИЛИ </a:t>
              </a:r>
              <a:r>
                <a:rPr lang="ru-RU" sz="1800" b="1" dirty="0" smtClean="0">
                  <a:solidFill>
                    <a:schemeClr val="tx1"/>
                  </a:solidFill>
                </a:rPr>
                <a:t>103,7 </a:t>
              </a:r>
              <a:r>
                <a:rPr lang="ru-RU" sz="1800" b="1" dirty="0">
                  <a:solidFill>
                    <a:schemeClr val="tx1"/>
                  </a:solidFill>
                </a:rPr>
                <a:t>МЛН. РУБ</a:t>
              </a:r>
              <a:r>
                <a:rPr lang="ru-RU" sz="1800" dirty="0" smtClean="0">
                  <a:solidFill>
                    <a:schemeClr val="tx1"/>
                  </a:solidFill>
                </a:rPr>
                <a:t>.</a:t>
              </a:r>
            </a:p>
            <a:p>
              <a:pPr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solidFill>
                    <a:schemeClr val="tx1"/>
                  </a:solidFill>
                </a:rPr>
                <a:t> (1 спортивный комплекс)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00293" y="6083302"/>
            <a:ext cx="3510757" cy="531072"/>
          </a:xfrm>
        </p:spPr>
        <p:txBody>
          <a:bodyPr/>
          <a:lstStyle/>
          <a:p>
            <a:pPr>
              <a:defRPr/>
            </a:pPr>
            <a:fld id="{3B08EF09-A1F5-411A-9F8B-6C1D14FDD2A5}" type="slidenum">
              <a:rPr lang="ru-RU" altLang="ru-RU" smtClean="0"/>
              <a:pPr>
                <a:defRPr/>
              </a:pPr>
              <a:t>60</a:t>
            </a:fld>
            <a:endParaRPr lang="ru-RU" altLang="ru-RU" dirty="0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90966" y="-149234"/>
            <a:ext cx="12048167" cy="1185863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порт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исполнена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427,9 млн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4"/>
          <p:cNvSpPr/>
          <p:nvPr/>
        </p:nvSpPr>
        <p:spPr>
          <a:xfrm>
            <a:off x="2562778" y="2086558"/>
            <a:ext cx="5442981" cy="1301440"/>
          </a:xfrm>
          <a:prstGeom prst="roundRect">
            <a:avLst/>
          </a:prstGeom>
          <a:gradFill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9530" tIns="49530" rIns="49530" bIns="49530" spcCol="1270" anchor="ctr"/>
          <a:lstStyle/>
          <a:p>
            <a:pPr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800" b="1" dirty="0">
                <a:solidFill>
                  <a:schemeClr val="tx1"/>
                </a:solidFill>
              </a:rPr>
              <a:t>РАСХОДЫ  НА ПОДПРОГРАММУ «ПОДГОТОВКА СПОРТИВНОГО РЕЗЕРВА» СОСТАВИЛИ 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324,2 МЛН</a:t>
            </a:r>
            <a:r>
              <a:rPr lang="ru-RU" sz="1800" b="1" dirty="0">
                <a:solidFill>
                  <a:schemeClr val="tx1"/>
                </a:solidFill>
              </a:rPr>
              <a:t>. РУБ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</a:p>
          <a:p>
            <a:pPr defTabSz="5778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(2 </a:t>
            </a:r>
            <a:r>
              <a:rPr lang="ru-RU" sz="1800" dirty="0">
                <a:solidFill>
                  <a:schemeClr val="tx1"/>
                </a:solidFill>
              </a:rPr>
              <a:t>спортивные школы</a:t>
            </a:r>
            <a:r>
              <a:rPr lang="ru-RU" sz="1800" dirty="0" smtClean="0">
                <a:solidFill>
                  <a:schemeClr val="tx1"/>
                </a:solidFill>
              </a:rPr>
              <a:t>)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avatars.mds.yandex.net/get-altay/9770129/2a00000188d3dea3c07d3970f923cd7ac08e/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188" y="3670664"/>
            <a:ext cx="3997984" cy="267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18219c864834340c8196b1620c5a1e2b78091798-9181272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48" y="3676378"/>
            <a:ext cx="3887941" cy="267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804444"/>
              </p:ext>
            </p:extLst>
          </p:nvPr>
        </p:nvGraphicFramePr>
        <p:xfrm>
          <a:off x="8422325" y="1058430"/>
          <a:ext cx="3551502" cy="5290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598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0"/>
          <p:cNvGraphicFramePr>
            <a:graphicFrameLocks/>
          </p:cNvGraphicFramePr>
          <p:nvPr/>
        </p:nvGraphicFramePr>
        <p:xfrm>
          <a:off x="396875" y="9909175"/>
          <a:ext cx="2879725" cy="46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185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09050" y="6280945"/>
            <a:ext cx="3282950" cy="365125"/>
          </a:xfrm>
        </p:spPr>
        <p:txBody>
          <a:bodyPr/>
          <a:lstStyle/>
          <a:p>
            <a:pPr>
              <a:defRPr/>
            </a:pPr>
            <a:fld id="{E6B8A66C-9A2F-4A0C-AF05-62207E2DF262}" type="slidenum">
              <a:rPr lang="ru-RU" altLang="ru-RU" smtClean="0"/>
              <a:pPr>
                <a:defRPr/>
              </a:pPr>
              <a:t>61</a:t>
            </a:fld>
            <a:endParaRPr lang="ru-RU" altLang="ru-RU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-135601"/>
            <a:ext cx="12192000" cy="1238407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ельского хозяйства» 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52,0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sp>
        <p:nvSpPr>
          <p:cNvPr id="7" name="AutoShape 2" descr="L:\%D0%91%D0%AE%D0%94%D0%96%D0%95%D0%A2 %D0%94%D0%9B%D0%AF %D0%93%D0%A0%D0%90%D0%96%D0%94%D0%90%D0%9D\%D0%98%D0%A1%D0%9F%D0%9E%D0%9B%D0%9D%D0%95%D0%9D%D0%98%D0%95 2022\%D0%98%D0%A1%D0%9F%D0%9E%D0%9B%D0%9D%D0%95%D0%9D%D0%98%D0%95 %D0%97%D0%90 2022 %D0%93%D0%9E%D0%94\1. %D0%9F%D0%A0%D0%9E%D0%95%D0%9A%D0%A2 %D0%98%D0%A1%D0%9F%D0%9E%D0%9B%D0%9D%D0%95%D0%9D%D0%98%D0%AF %D0%97%D0%90 2022 %D0%93%D0%9E%D0%94\%D0%A4%D0%9E%D0%A0%D0%9C%D0%AB -%D0%93%D0%9E%D0%A2%D0%9E%D0%92%D0%AB%D0%95\%D1%80%D0%B0%D0%B1%D0%BE%D1%87%D0%B8%D0%B5\%D0%9A%D0%90%D0%A0%D0%A2%D0%98%D0%9D%D0%9A%D0%98 2022\%D0%B3%D0%B0%D0%B7%D0%B8%D1%84%D0%B8%D0%BA%D0%B0%D1%86%D0%B8%D1%8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L:\%D0%91%D0%AE%D0%94%D0%96%D0%95%D0%A2 %D0%94%D0%9B%D0%AF %D0%93%D0%A0%D0%90%D0%96%D0%94%D0%90%D0%9D\%D0%98%D0%A1%D0%9F%D0%9E%D0%9B%D0%9D%D0%95%D0%9D%D0%98%D0%95 2022\%D0%98%D0%A1%D0%9F%D0%9E%D0%9B%D0%9D%D0%95%D0%9D%D0%98%D0%95 %D0%97%D0%90 2022 %D0%93%D0%9E%D0%94\1. %D0%9F%D0%A0%D0%9E%D0%95%D0%9A%D0%A2 %D0%98%D0%A1%D0%9F%D0%9E%D0%9B%D0%9D%D0%95%D0%9D%D0%98%D0%AF %D0%97%D0%90 2022 %D0%93%D0%9E%D0%94\%D0%A4%D0%9E%D0%A0%D0%9C%D0%AB -%D0%93%D0%9E%D0%A2%D0%9E%D0%92%D0%AB%D0%95\%D1%80%D0%B0%D0%B1%D0%BE%D1%87%D0%B8%D0%B5\%D0%9A%D0%90%D0%A0%D0%A2%D0%98%D0%9D%D0%9A%D0%98 2022\%D0%B3%D0%B0%D0%B7%D0%B8%D1%84%D0%B8%D0%BA%D0%B0%D1%86%D0%B8%D1%8F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L:\%D0%91%D0%AE%D0%94%D0%96%D0%95%D0%A2 %D0%94%D0%9B%D0%AF %D0%93%D0%A0%D0%90%D0%96%D0%94%D0%90%D0%9D\%D0%98%D0%A1%D0%9F%D0%9E%D0%9B%D0%9D%D0%95%D0%9D%D0%98%D0%95 2022\%D0%98%D0%A1%D0%9F%D0%9E%D0%9B%D0%9D%D0%95%D0%9D%D0%98%D0%95 %D0%97%D0%90 2022 %D0%93%D0%9E%D0%94\1. %D0%9F%D0%A0%D0%9E%D0%95%D0%9A%D0%A2 %D0%98%D0%A1%D0%9F%D0%9E%D0%9B%D0%9D%D0%95%D0%9D%D0%98%D0%AF %D0%97%D0%90 2022 %D0%93%D0%9E%D0%94\%D0%A4%D0%9E%D0%A0%D0%9C%D0%AB -%D0%93%D0%9E%D0%A2%D0%9E%D0%92%D0%AB%D0%95\%D1%80%D0%B0%D0%B1%D0%BE%D1%87%D0%B8%D0%B5\%D0%9A%D0%90%D0%A0%D0%A2%D0%98%D0%9D%D0%9A%D0%98 2022\%D0%B3%D0%B0%D0%B7%D0%B8%D1%84%D0%B8%D0%BA%D0%B0%D1%86%D0%B8%D1%8F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L:\%D0%91%D0%AE%D0%94%D0%96%D0%95%D0%A2 %D0%94%D0%9B%D0%AF %D0%93%D0%A0%D0%90%D0%96%D0%94%D0%90%D0%9D\%D0%98%D0%A1%D0%9F%D0%9E%D0%9B%D0%9D%D0%95%D0%9D%D0%98%D0%95 2022\%D0%98%D0%A1%D0%9F%D0%9E%D0%9B%D0%9D%D0%95%D0%9D%D0%98%D0%95 %D0%97%D0%90 2022 %D0%93%D0%9E%D0%94\1. %D0%9F%D0%A0%D0%9E%D0%95%D0%9A%D0%A2 %D0%98%D0%A1%D0%9F%D0%9E%D0%9B%D0%9D%D0%95%D0%9D%D0%98%D0%AF %D0%97%D0%90 2022 %D0%93%D0%9E%D0%94\%D0%A4%D0%9E%D0%A0%D0%9C%D0%AB -%D0%93%D0%9E%D0%A2%D0%9E%D0%92%D0%AB%D0%95\%D1%80%D0%B0%D0%B1%D0%BE%D1%87%D0%B8%D0%B5\%D0%9A%D0%90%D0%A0%D0%A2%D0%98%D0%9D%D0%9A%D0%98 2022\%D0%B3%D0%B0%D0%B7%D0%B8%D1%84%D0%B8%D0%BA%D0%B0%D1%86%D0%B8%D1%8F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avatars.mds.yandex.net/i?id=4a29eeefe303e871f1e85c64789d9b64e1f49791-7006309-images-thumbs&amp;ref=rim&amp;n=33&amp;w=282&amp;h=1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92" y="1138395"/>
            <a:ext cx="4534929" cy="292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7215589"/>
              </p:ext>
            </p:extLst>
          </p:nvPr>
        </p:nvGraphicFramePr>
        <p:xfrm>
          <a:off x="844292" y="4340730"/>
          <a:ext cx="10642123" cy="230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Picture 2" descr="МининвестМО: В Клину модернизировали предприятие по производству сельхозтехни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683" y="1138395"/>
            <a:ext cx="5154732" cy="29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1503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3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31263" y="6190457"/>
            <a:ext cx="3282079" cy="559992"/>
          </a:xfrm>
        </p:spPr>
        <p:txBody>
          <a:bodyPr/>
          <a:lstStyle/>
          <a:p>
            <a:pPr>
              <a:defRPr/>
            </a:pPr>
            <a:fld id="{7C4FD14E-F6F7-42B0-97E7-B071977D5454}" type="slidenum">
              <a:rPr lang="ru-RU" altLang="ru-RU" smtClean="0"/>
              <a:pPr>
                <a:defRPr/>
              </a:pPr>
              <a:t>62</a:t>
            </a:fld>
            <a:endParaRPr lang="ru-RU" altLang="ru-RU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-176274"/>
            <a:ext cx="12192000" cy="1165816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Экология и окружающая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среда»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21,9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млн. руб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456" y="989541"/>
            <a:ext cx="118218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defRPr/>
            </a:pPr>
            <a:r>
              <a:rPr lang="ru-RU" b="1" dirty="0">
                <a:solidFill>
                  <a:srgbClr val="000000"/>
                </a:solidFill>
              </a:rPr>
              <a:t>Подпрограмм «Охрана окружающей среды» </a:t>
            </a:r>
            <a:r>
              <a:rPr lang="ru-RU" b="1" dirty="0" smtClean="0">
                <a:solidFill>
                  <a:srgbClr val="000000"/>
                </a:solidFill>
              </a:rPr>
              <a:t>- 0,9 </a:t>
            </a:r>
            <a:r>
              <a:rPr lang="ru-RU" b="1" dirty="0">
                <a:solidFill>
                  <a:srgbClr val="000000"/>
                </a:solidFill>
              </a:rPr>
              <a:t>млн. руб.</a:t>
            </a:r>
          </a:p>
          <a:p>
            <a:pPr algn="ctr" fontAlgn="ctr">
              <a:defRPr/>
            </a:pPr>
            <a:r>
              <a:rPr lang="ru-RU" b="1" dirty="0" smtClean="0">
                <a:solidFill>
                  <a:srgbClr val="000000"/>
                </a:solidFill>
              </a:rPr>
              <a:t>   Подпрограмма </a:t>
            </a:r>
            <a:r>
              <a:rPr lang="ru-RU" b="1" dirty="0">
                <a:solidFill>
                  <a:srgbClr val="000000"/>
                </a:solidFill>
              </a:rPr>
              <a:t>«Развитие водохозяйственного комплекса</a:t>
            </a:r>
            <a:r>
              <a:rPr lang="ru-RU" b="1" dirty="0" smtClean="0">
                <a:solidFill>
                  <a:srgbClr val="000000"/>
                </a:solidFill>
              </a:rPr>
              <a:t>» - 12,8 </a:t>
            </a:r>
            <a:r>
              <a:rPr lang="ru-RU" b="1" dirty="0">
                <a:solidFill>
                  <a:srgbClr val="000000"/>
                </a:solidFill>
              </a:rPr>
              <a:t>млн. руб.</a:t>
            </a:r>
          </a:p>
          <a:p>
            <a:pPr algn="ctr" fontAlgn="ctr">
              <a:defRPr/>
            </a:pPr>
            <a:r>
              <a:rPr lang="ru-RU" b="1" dirty="0" smtClean="0">
                <a:solidFill>
                  <a:srgbClr val="000000"/>
                </a:solidFill>
              </a:rPr>
              <a:t>  Подпрограмма </a:t>
            </a:r>
            <a:r>
              <a:rPr lang="ru-RU" b="1" dirty="0">
                <a:solidFill>
                  <a:srgbClr val="000000"/>
                </a:solidFill>
              </a:rPr>
              <a:t>«Развитие лесного хозяйства</a:t>
            </a:r>
            <a:r>
              <a:rPr lang="ru-RU" b="1" dirty="0" smtClean="0">
                <a:solidFill>
                  <a:srgbClr val="000000"/>
                </a:solidFill>
              </a:rPr>
              <a:t>» - 2,0 </a:t>
            </a:r>
            <a:r>
              <a:rPr lang="ru-RU" b="1" dirty="0">
                <a:solidFill>
                  <a:srgbClr val="000000"/>
                </a:solidFill>
              </a:rPr>
              <a:t>млн. руб</a:t>
            </a:r>
            <a:r>
              <a:rPr lang="ru-RU" b="1" dirty="0" smtClean="0">
                <a:solidFill>
                  <a:srgbClr val="000000"/>
                </a:solidFill>
              </a:rPr>
              <a:t>.</a:t>
            </a:r>
          </a:p>
          <a:p>
            <a:pPr algn="ctr" fontAlgn="ctr">
              <a:defRPr/>
            </a:pPr>
            <a:r>
              <a:rPr lang="ru-RU" b="1" dirty="0" smtClean="0">
                <a:solidFill>
                  <a:srgbClr val="000000"/>
                </a:solidFill>
              </a:rPr>
              <a:t>Подпрограмма «Ликвидация накопленного вреда окружающей среде» – 6,2 млн. руб.</a:t>
            </a: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2" name="Picture 2" descr="https://avatars.mds.yandex.net/i?id=6f0fe1cf42878180284e223325a255cdfae8cc7f-9146252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69" y="2178292"/>
            <a:ext cx="3984280" cy="201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057586"/>
              </p:ext>
            </p:extLst>
          </p:nvPr>
        </p:nvGraphicFramePr>
        <p:xfrm>
          <a:off x="5757279" y="2178292"/>
          <a:ext cx="5733143" cy="341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160805" y="4764938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142 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куб.м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-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ликвидированных отходов на лесных участках в составе земель лесного фонда</a:t>
            </a:r>
          </a:p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10,15 гектар </a:t>
            </a:r>
            <a:r>
              <a:rPr lang="ru-RU" dirty="0"/>
              <a:t> </a:t>
            </a:r>
            <a:r>
              <a:rPr lang="ru-RU" dirty="0" smtClean="0"/>
              <a:t>-  очистка </a:t>
            </a:r>
            <a:r>
              <a:rPr lang="ru-RU" dirty="0"/>
              <a:t>прудов от мусора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7462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210218" y="2986098"/>
            <a:ext cx="7688610" cy="62446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84494" y="2410755"/>
            <a:ext cx="4755642" cy="48833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84494" y="1938271"/>
            <a:ext cx="5804512" cy="38894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4494" y="1425512"/>
            <a:ext cx="7570558" cy="4292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4494" y="933387"/>
            <a:ext cx="6316898" cy="41638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343297"/>
              </p:ext>
            </p:extLst>
          </p:nvPr>
        </p:nvGraphicFramePr>
        <p:xfrm>
          <a:off x="210729" y="593725"/>
          <a:ext cx="3732006" cy="626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73105" y="6428189"/>
            <a:ext cx="2743200" cy="429812"/>
          </a:xfrm>
        </p:spPr>
        <p:txBody>
          <a:bodyPr/>
          <a:lstStyle/>
          <a:p>
            <a:pPr>
              <a:defRPr/>
            </a:pPr>
            <a:fld id="{53EF8BC2-8CD4-4ED6-806E-31142D4F7BBC}" type="slidenum">
              <a:rPr lang="ru-RU" altLang="ru-RU" smtClean="0"/>
              <a:pPr>
                <a:defRPr/>
              </a:pPr>
              <a:t>63</a:t>
            </a:fld>
            <a:endParaRPr lang="ru-RU" altLang="ru-RU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137847" y="-168460"/>
            <a:ext cx="11916305" cy="1136649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Безопасность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обеспечение безопасности жизнедеятельности населения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225,4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sp>
        <p:nvSpPr>
          <p:cNvPr id="123911" name="Прямоугольник 3"/>
          <p:cNvSpPr>
            <a:spLocks noChangeArrowheads="1"/>
          </p:cNvSpPr>
          <p:nvPr/>
        </p:nvSpPr>
        <p:spPr bwMode="auto">
          <a:xfrm>
            <a:off x="4184494" y="713937"/>
            <a:ext cx="7934734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Профилактика </a:t>
            </a:r>
            <a:r>
              <a:rPr lang="ru-RU" dirty="0"/>
              <a:t>преступлений и иных </a:t>
            </a:r>
            <a:r>
              <a:rPr lang="ru-RU" dirty="0" smtClean="0"/>
              <a:t>правонарушений</a:t>
            </a:r>
            <a:r>
              <a:rPr lang="ru-RU" b="1" dirty="0" smtClean="0"/>
              <a:t> – 92,5 млн</a:t>
            </a:r>
            <a:r>
              <a:rPr lang="ru-RU" b="1" dirty="0"/>
              <a:t>. руб.</a:t>
            </a:r>
          </a:p>
          <a:p>
            <a:endParaRPr lang="ru-RU" dirty="0" smtClean="0"/>
          </a:p>
          <a:p>
            <a:r>
              <a:rPr lang="ru-RU" dirty="0" smtClean="0"/>
              <a:t>Обеспечение мероприятий по защите населения и территорий от ЧС </a:t>
            </a:r>
            <a:r>
              <a:rPr lang="ru-RU" b="1" dirty="0" smtClean="0"/>
              <a:t>– 16,7 млн</a:t>
            </a:r>
            <a:r>
              <a:rPr lang="ru-RU" b="1" dirty="0"/>
              <a:t>. руб</a:t>
            </a:r>
            <a:r>
              <a:rPr lang="ru-RU" b="1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Обеспечение </a:t>
            </a:r>
            <a:r>
              <a:rPr lang="ru-RU" dirty="0"/>
              <a:t>мероприятий </a:t>
            </a:r>
            <a:r>
              <a:rPr lang="ru-RU" dirty="0" smtClean="0"/>
              <a:t>гражданской обороны </a:t>
            </a:r>
            <a:r>
              <a:rPr lang="ru-RU" b="1" dirty="0" smtClean="0"/>
              <a:t>– 1,0 </a:t>
            </a:r>
            <a:r>
              <a:rPr lang="ru-RU" b="1" dirty="0"/>
              <a:t>млн. </a:t>
            </a:r>
            <a:r>
              <a:rPr lang="ru-RU" b="1" dirty="0" smtClean="0"/>
              <a:t>руб.</a:t>
            </a:r>
            <a:endParaRPr lang="ru-RU" b="1" dirty="0"/>
          </a:p>
          <a:p>
            <a:endParaRPr lang="ru-RU" dirty="0" smtClean="0"/>
          </a:p>
          <a:p>
            <a:r>
              <a:rPr lang="ru-RU" dirty="0" smtClean="0"/>
              <a:t>Обеспечение </a:t>
            </a:r>
            <a:r>
              <a:rPr lang="ru-RU" dirty="0"/>
              <a:t>пожарной </a:t>
            </a:r>
            <a:r>
              <a:rPr lang="ru-RU" dirty="0" smtClean="0"/>
              <a:t>безопасности </a:t>
            </a:r>
            <a:r>
              <a:rPr lang="ru-RU" b="1" dirty="0" smtClean="0"/>
              <a:t>– 0,5 </a:t>
            </a:r>
            <a:r>
              <a:rPr lang="ru-RU" b="1" dirty="0"/>
              <a:t>млн. руб</a:t>
            </a:r>
            <a:r>
              <a:rPr lang="ru-RU" b="1" dirty="0" smtClean="0"/>
              <a:t>.</a:t>
            </a:r>
          </a:p>
          <a:p>
            <a:endParaRPr lang="ru-RU" dirty="0" smtClean="0"/>
          </a:p>
          <a:p>
            <a:endParaRPr lang="ru-RU" sz="800" dirty="0" smtClean="0"/>
          </a:p>
          <a:p>
            <a:r>
              <a:rPr lang="ru-RU" dirty="0" smtClean="0">
                <a:cs typeface="Times New Roman" pitchFamily="18" charset="0"/>
              </a:rPr>
              <a:t>Обеспечивающая программа (содержание и развитие экстренных служб: МКУ «ЕДДС» и МАУ «КЛИНСПАС») – </a:t>
            </a:r>
            <a:r>
              <a:rPr lang="ru-RU" b="1" dirty="0" smtClean="0">
                <a:cs typeface="Times New Roman" pitchFamily="18" charset="0"/>
              </a:rPr>
              <a:t>114,7 млн. руб.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123913" name="Picture 2" descr="http://cam-sys.ru/img/ccv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93" y="955216"/>
            <a:ext cx="122538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www.geocam.ru/images/photo/ga/ga/gagarina-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507" y="4030463"/>
            <a:ext cx="3892502" cy="235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152656"/>
              </p:ext>
            </p:extLst>
          </p:nvPr>
        </p:nvGraphicFramePr>
        <p:xfrm>
          <a:off x="7937768" y="3342968"/>
          <a:ext cx="4264177" cy="3550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Выгнутая вниз стрелка 3"/>
          <p:cNvSpPr/>
          <p:nvPr/>
        </p:nvSpPr>
        <p:spPr>
          <a:xfrm rot="19844102">
            <a:off x="10246137" y="5932217"/>
            <a:ext cx="1664319" cy="458463"/>
          </a:xfrm>
          <a:prstGeom prst="curvedUp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2753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10599" y="6187294"/>
            <a:ext cx="3438645" cy="534181"/>
          </a:xfrm>
        </p:spPr>
        <p:txBody>
          <a:bodyPr/>
          <a:lstStyle/>
          <a:p>
            <a:pPr>
              <a:defRPr/>
            </a:pPr>
            <a:fld id="{2F033090-9D43-4DA3-A0F3-82522AA158FB}" type="slidenum">
              <a:rPr lang="ru-RU" altLang="ru-RU" smtClean="0"/>
              <a:pPr>
                <a:defRPr/>
              </a:pPr>
              <a:t>64</a:t>
            </a:fld>
            <a:endParaRPr lang="ru-RU" altLang="ru-RU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38847" y="-66633"/>
            <a:ext cx="12090400" cy="1184275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Жилище»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16,7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https://xn----8sbancyabljpnebm2aiit6frfsd.xn--p1ai/wp-content/uploads/2021/02/Det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69" y="1906125"/>
            <a:ext cx="4433636" cy="28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54664" y="5161336"/>
            <a:ext cx="6003291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 семей улучшили жилищные условия</a:t>
            </a:r>
            <a:endParaRPr lang="ru-RU" sz="2000" dirty="0" smtClean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664" y="1363806"/>
            <a:ext cx="4809586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dirty="0">
                <a:solidFill>
                  <a:prstClr val="black"/>
                </a:solidFill>
                <a:cs typeface="Times New Roman" panose="02020603050405020304" pitchFamily="18" charset="0"/>
              </a:rPr>
              <a:t>Обеспечение жильем молодых семей </a:t>
            </a:r>
            <a:r>
              <a:rPr lang="ru-RU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16,7 </a:t>
            </a:r>
            <a:r>
              <a:rPr lang="ru-RU" b="1" dirty="0">
                <a:solidFill>
                  <a:prstClr val="black"/>
                </a:solidFill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29821183"/>
              </p:ext>
            </p:extLst>
          </p:nvPr>
        </p:nvGraphicFramePr>
        <p:xfrm>
          <a:off x="5522258" y="1363806"/>
          <a:ext cx="6409765" cy="455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677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9"/>
          <p:cNvGraphicFramePr>
            <a:graphicFrameLocks/>
          </p:cNvGraphicFramePr>
          <p:nvPr/>
        </p:nvGraphicFramePr>
        <p:xfrm>
          <a:off x="13392150" y="6421438"/>
          <a:ext cx="1404938" cy="167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065389"/>
              </p:ext>
            </p:extLst>
          </p:nvPr>
        </p:nvGraphicFramePr>
        <p:xfrm>
          <a:off x="110840" y="952241"/>
          <a:ext cx="3055147" cy="5497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902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5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61425" y="6202622"/>
            <a:ext cx="3209925" cy="511709"/>
          </a:xfrm>
        </p:spPr>
        <p:txBody>
          <a:bodyPr/>
          <a:lstStyle/>
          <a:p>
            <a:pPr>
              <a:defRPr/>
            </a:pPr>
            <a:fld id="{9BB8608C-6F88-4881-981E-D4168179D4F8}" type="slidenum">
              <a:rPr lang="ru-RU" altLang="ru-RU" smtClean="0"/>
              <a:pPr>
                <a:defRPr/>
              </a:pPr>
              <a:t>65</a:t>
            </a:fld>
            <a:endParaRPr lang="ru-RU" altLang="ru-RU" dirty="0"/>
          </a:p>
        </p:txBody>
      </p:sp>
      <p:sp>
        <p:nvSpPr>
          <p:cNvPr id="129030" name="Прямоугольник 5"/>
          <p:cNvSpPr>
            <a:spLocks noChangeArrowheads="1"/>
          </p:cNvSpPr>
          <p:nvPr/>
        </p:nvSpPr>
        <p:spPr bwMode="auto">
          <a:xfrm>
            <a:off x="4280189" y="1845356"/>
            <a:ext cx="67484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-110058"/>
            <a:ext cx="12192000" cy="120788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инженерной инфраструктуры,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энергоэффективности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отрасли обращения с отходами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262,5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млн. руб.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128750" y="1120515"/>
            <a:ext cx="7772400" cy="713189"/>
          </a:xfrm>
          <a:prstGeom prst="flowChartAlternateProcess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800" b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128751" y="2015218"/>
            <a:ext cx="7772400" cy="1092281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</a:rPr>
              <a:t>     Подпрограмма «Объекты теплоснабжения, инженерные коммуникации», «Обеспечивающая подпрограмма» 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</a:rPr>
              <a:t>1,6 млн. руб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границах городского округа электро-, тепло-, газо- </a:t>
            </a:r>
          </a:p>
          <a:p>
            <a:pPr lvl="0"/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водоснабжения населения, водоотведения, снабжения населения топливом; </a:t>
            </a:r>
          </a:p>
          <a:p>
            <a:pPr lvl="0"/>
            <a:endParaRPr lang="ru-RU" i="1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128750" y="3261683"/>
            <a:ext cx="7772401" cy="1691435"/>
          </a:xfrm>
          <a:prstGeom prst="flowChartAlternateProcess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</a:rPr>
              <a:t>       Подпрограмма «Реализация полномочий в сфере жилищно-коммунального хозяйства» –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</a:rPr>
              <a:t>258,4 млн. руб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</a:rPr>
              <a:t>5,0 млн. руб. приобретение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</a:rPr>
              <a:t>специализированной техники для аварийных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</a:rPr>
              <a:t>бригад,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</a:rPr>
              <a:t>253,4 млн. руб. реализация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</a:rPr>
              <a:t>мероприятий, связанных с возникновением особых обстоятельств в рамках заключенных концессионных соглашений в отношении объектов теплоснабжения</a:t>
            </a:r>
            <a:endParaRPr lang="ru-RU" i="1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/>
            <a:endParaRPr lang="ru-RU" i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69810" y="1118634"/>
            <a:ext cx="50352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     Подпрограмма </a:t>
            </a:r>
            <a:r>
              <a:rPr lang="ru-RU" dirty="0">
                <a:solidFill>
                  <a:prstClr val="black"/>
                </a:solidFill>
              </a:rPr>
              <a:t>«Чистая вода» </a:t>
            </a:r>
            <a:r>
              <a:rPr lang="ru-RU" b="1" dirty="0" smtClean="0">
                <a:solidFill>
                  <a:prstClr val="black"/>
                </a:solidFill>
              </a:rPr>
              <a:t>- 2,5 </a:t>
            </a:r>
            <a:r>
              <a:rPr lang="ru-RU" b="1" dirty="0">
                <a:solidFill>
                  <a:prstClr val="black"/>
                </a:solidFill>
              </a:rPr>
              <a:t>млн. руб</a:t>
            </a:r>
            <a:r>
              <a:rPr lang="ru-RU" b="1" dirty="0" smtClean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</a:rPr>
              <a:t>2,5 </a:t>
            </a:r>
            <a:r>
              <a:rPr lang="ru-RU" i="1" dirty="0">
                <a:solidFill>
                  <a:prstClr val="black"/>
                </a:solidFill>
              </a:rPr>
              <a:t>млн. руб. содержание и ремонт шахтных колодцев;</a:t>
            </a:r>
          </a:p>
          <a:p>
            <a:pPr lvl="0"/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718616"/>
              </p:ext>
            </p:extLst>
          </p:nvPr>
        </p:nvGraphicFramePr>
        <p:xfrm>
          <a:off x="147484" y="1347018"/>
          <a:ext cx="11590080" cy="5367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622273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0" y="652030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1075" name="Группа 11"/>
          <p:cNvGrpSpPr>
            <a:grpSpLocks/>
          </p:cNvGrpSpPr>
          <p:nvPr/>
        </p:nvGrpSpPr>
        <p:grpSpPr bwMode="auto">
          <a:xfrm>
            <a:off x="0" y="1192121"/>
            <a:ext cx="12192000" cy="848716"/>
            <a:chOff x="-13040" y="2924596"/>
            <a:chExt cx="6465883" cy="3080003"/>
          </a:xfrm>
          <a:solidFill>
            <a:srgbClr val="BDD7EE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-13040" y="2924596"/>
              <a:ext cx="6409532" cy="308000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ru-RU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Скругленный прямоугольник 4"/>
            <p:cNvSpPr/>
            <p:nvPr/>
          </p:nvSpPr>
          <p:spPr>
            <a:xfrm>
              <a:off x="225915" y="3516596"/>
              <a:ext cx="6226928" cy="16960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9530" tIns="49530" rIns="49530" bIns="49530" spcCol="1270" anchor="ctr"/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РАСХОДЫ  НА РАЗВИТИЕ СУБЪЕКТОВ МАЛОГО И СРЕДНЕГО ПРЕДПРИНИМАТЕЛЬСТВА СОСТАВИЛИ </a:t>
              </a:r>
              <a:r>
                <a:rPr lang="ru-RU" b="1" dirty="0" smtClean="0">
                  <a:solidFill>
                    <a:schemeClr val="tx1"/>
                  </a:solidFill>
                </a:rPr>
                <a:t>3,9 МЛН</a:t>
              </a:r>
              <a:r>
                <a:rPr lang="ru-RU" b="1" dirty="0">
                  <a:solidFill>
                    <a:schemeClr val="tx1"/>
                  </a:solidFill>
                </a:rPr>
                <a:t>. РУБ.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69425" y="6298847"/>
            <a:ext cx="2743200" cy="365125"/>
          </a:xfrm>
        </p:spPr>
        <p:txBody>
          <a:bodyPr/>
          <a:lstStyle/>
          <a:p>
            <a:pPr>
              <a:defRPr/>
            </a:pPr>
            <a:fld id="{90DC7BD1-4CDC-4D65-828E-3B80C460DE35}" type="slidenum">
              <a:rPr lang="ru-RU" altLang="ru-RU" smtClean="0"/>
              <a:pPr>
                <a:defRPr/>
              </a:pPr>
              <a:t>66</a:t>
            </a:fld>
            <a:endParaRPr lang="ru-RU" altLang="ru-RU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0" y="-102631"/>
            <a:ext cx="12192000" cy="1103313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Предпринимательство» 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3,9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59650"/>
              </p:ext>
            </p:extLst>
          </p:nvPr>
        </p:nvGraphicFramePr>
        <p:xfrm>
          <a:off x="447639" y="2012613"/>
          <a:ext cx="6646607" cy="2320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074" name="Picture 2" descr="Новый инвестпроект, основанный на технологиях 3D-моделирования, реализуют  в Клину в 2024 году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37" y="2207579"/>
            <a:ext cx="4184789" cy="397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40215"/>
              </p:ext>
            </p:extLst>
          </p:nvPr>
        </p:nvGraphicFramePr>
        <p:xfrm>
          <a:off x="368264" y="3792071"/>
          <a:ext cx="6725981" cy="2561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4066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747429"/>
              </p:ext>
            </p:extLst>
          </p:nvPr>
        </p:nvGraphicFramePr>
        <p:xfrm>
          <a:off x="-204668" y="2211787"/>
          <a:ext cx="3956051" cy="3241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209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2909347"/>
              </p:ext>
            </p:extLst>
          </p:nvPr>
        </p:nvGraphicFramePr>
        <p:xfrm>
          <a:off x="4056184" y="802577"/>
          <a:ext cx="7989765" cy="3769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56651" y="6213017"/>
            <a:ext cx="3435349" cy="500979"/>
          </a:xfrm>
        </p:spPr>
        <p:txBody>
          <a:bodyPr/>
          <a:lstStyle/>
          <a:p>
            <a:pPr>
              <a:defRPr/>
            </a:pPr>
            <a:fld id="{FB4D97F8-1E0E-4FAA-B763-8BF29AB5EF2D}" type="slidenum">
              <a:rPr lang="ru-RU" altLang="ru-RU" smtClean="0"/>
              <a:pPr>
                <a:defRPr/>
              </a:pPr>
              <a:t>67</a:t>
            </a:fld>
            <a:endParaRPr lang="ru-RU" altLang="ru-RU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-122331"/>
            <a:ext cx="12192000" cy="135866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«Управление имуществом 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муниципальными финансами»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760,5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757042"/>
              </p:ext>
            </p:extLst>
          </p:nvPr>
        </p:nvGraphicFramePr>
        <p:xfrm>
          <a:off x="4056184" y="4336366"/>
          <a:ext cx="7831015" cy="237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52636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7973097"/>
              </p:ext>
            </p:extLst>
          </p:nvPr>
        </p:nvGraphicFramePr>
        <p:xfrm>
          <a:off x="161067" y="1064105"/>
          <a:ext cx="4296204" cy="5062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721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-54723" y="6551970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4623590" y="1065349"/>
            <a:ext cx="7427582" cy="3700015"/>
            <a:chOff x="4690441" y="1189108"/>
            <a:chExt cx="7427582" cy="3335262"/>
          </a:xfrm>
        </p:grpSpPr>
        <p:sp>
          <p:nvSpPr>
            <p:cNvPr id="14" name="Полилиния 13"/>
            <p:cNvSpPr/>
            <p:nvPr/>
          </p:nvSpPr>
          <p:spPr>
            <a:xfrm>
              <a:off x="4690441" y="1720730"/>
              <a:ext cx="7427581" cy="858252"/>
            </a:xfrm>
            <a:custGeom>
              <a:avLst/>
              <a:gdLst>
                <a:gd name="connsiteX0" fmla="*/ 0 w 7427581"/>
                <a:gd name="connsiteY0" fmla="*/ 118216 h 709282"/>
                <a:gd name="connsiteX1" fmla="*/ 118216 w 7427581"/>
                <a:gd name="connsiteY1" fmla="*/ 0 h 709282"/>
                <a:gd name="connsiteX2" fmla="*/ 7309365 w 7427581"/>
                <a:gd name="connsiteY2" fmla="*/ 0 h 709282"/>
                <a:gd name="connsiteX3" fmla="*/ 7427581 w 7427581"/>
                <a:gd name="connsiteY3" fmla="*/ 118216 h 709282"/>
                <a:gd name="connsiteX4" fmla="*/ 7427581 w 7427581"/>
                <a:gd name="connsiteY4" fmla="*/ 591066 h 709282"/>
                <a:gd name="connsiteX5" fmla="*/ 7309365 w 7427581"/>
                <a:gd name="connsiteY5" fmla="*/ 709282 h 709282"/>
                <a:gd name="connsiteX6" fmla="*/ 118216 w 7427581"/>
                <a:gd name="connsiteY6" fmla="*/ 709282 h 709282"/>
                <a:gd name="connsiteX7" fmla="*/ 0 w 7427581"/>
                <a:gd name="connsiteY7" fmla="*/ 591066 h 709282"/>
                <a:gd name="connsiteX8" fmla="*/ 0 w 7427581"/>
                <a:gd name="connsiteY8" fmla="*/ 118216 h 70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7581" h="709282">
                  <a:moveTo>
                    <a:pt x="0" y="118216"/>
                  </a:moveTo>
                  <a:cubicBezTo>
                    <a:pt x="0" y="52927"/>
                    <a:pt x="52927" y="0"/>
                    <a:pt x="118216" y="0"/>
                  </a:cubicBezTo>
                  <a:lnTo>
                    <a:pt x="7309365" y="0"/>
                  </a:lnTo>
                  <a:cubicBezTo>
                    <a:pt x="7374654" y="0"/>
                    <a:pt x="7427581" y="52927"/>
                    <a:pt x="7427581" y="118216"/>
                  </a:cubicBezTo>
                  <a:lnTo>
                    <a:pt x="7427581" y="591066"/>
                  </a:lnTo>
                  <a:cubicBezTo>
                    <a:pt x="7427581" y="656355"/>
                    <a:pt x="7374654" y="709282"/>
                    <a:pt x="7309365" y="709282"/>
                  </a:cubicBezTo>
                  <a:lnTo>
                    <a:pt x="118216" y="709282"/>
                  </a:lnTo>
                  <a:cubicBezTo>
                    <a:pt x="52927" y="709282"/>
                    <a:pt x="0" y="656355"/>
                    <a:pt x="0" y="591066"/>
                  </a:cubicBezTo>
                  <a:lnTo>
                    <a:pt x="0" y="11821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"/>
                    <a:lumOff val="95000"/>
                  </a:schemeClr>
                </a:gs>
                <a:gs pos="74000">
                  <a:schemeClr val="accent2">
                    <a:lumMod val="45000"/>
                    <a:lumOff val="55000"/>
                  </a:schemeClr>
                </a:gs>
                <a:gs pos="83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chemeClr val="lt1">
                  <a:hueOff val="0"/>
                  <a:satOff val="0"/>
                  <a:lumOff val="0"/>
                  <a:alpha val="93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7964" tIns="87964" rIns="87964" bIns="87964" numCol="1" spcCol="1270" anchor="ctr" anchorCtr="0">
              <a:noAutofit/>
            </a:bodyPr>
            <a:lstStyle/>
            <a:p>
              <a:pPr lvl="0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Эффективное местное самоуправление </a:t>
              </a:r>
              <a:r>
                <a:rPr lang="ru-RU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(реализация на территории городского округа Клин проектов граждан, сформированных в рамках практик инициативного бюджетирования)</a:t>
              </a:r>
              <a:r>
                <a:rPr lang="ru-RU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ru-RU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8,6 </a:t>
              </a: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млн. руб. </a:t>
              </a:r>
              <a:endParaRPr lang="ru-RU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4690442" y="3863922"/>
              <a:ext cx="7427581" cy="660448"/>
            </a:xfrm>
            <a:custGeom>
              <a:avLst/>
              <a:gdLst>
                <a:gd name="connsiteX0" fmla="*/ 0 w 7427581"/>
                <a:gd name="connsiteY0" fmla="*/ 129203 h 775201"/>
                <a:gd name="connsiteX1" fmla="*/ 129203 w 7427581"/>
                <a:gd name="connsiteY1" fmla="*/ 0 h 775201"/>
                <a:gd name="connsiteX2" fmla="*/ 7298378 w 7427581"/>
                <a:gd name="connsiteY2" fmla="*/ 0 h 775201"/>
                <a:gd name="connsiteX3" fmla="*/ 7427581 w 7427581"/>
                <a:gd name="connsiteY3" fmla="*/ 129203 h 775201"/>
                <a:gd name="connsiteX4" fmla="*/ 7427581 w 7427581"/>
                <a:gd name="connsiteY4" fmla="*/ 645998 h 775201"/>
                <a:gd name="connsiteX5" fmla="*/ 7298378 w 7427581"/>
                <a:gd name="connsiteY5" fmla="*/ 775201 h 775201"/>
                <a:gd name="connsiteX6" fmla="*/ 129203 w 7427581"/>
                <a:gd name="connsiteY6" fmla="*/ 775201 h 775201"/>
                <a:gd name="connsiteX7" fmla="*/ 0 w 7427581"/>
                <a:gd name="connsiteY7" fmla="*/ 645998 h 775201"/>
                <a:gd name="connsiteX8" fmla="*/ 0 w 7427581"/>
                <a:gd name="connsiteY8" fmla="*/ 129203 h 7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7581" h="775201">
                  <a:moveTo>
                    <a:pt x="0" y="129203"/>
                  </a:moveTo>
                  <a:cubicBezTo>
                    <a:pt x="0" y="57846"/>
                    <a:pt x="57846" y="0"/>
                    <a:pt x="129203" y="0"/>
                  </a:cubicBezTo>
                  <a:lnTo>
                    <a:pt x="7298378" y="0"/>
                  </a:lnTo>
                  <a:cubicBezTo>
                    <a:pt x="7369735" y="0"/>
                    <a:pt x="7427581" y="57846"/>
                    <a:pt x="7427581" y="129203"/>
                  </a:cubicBezTo>
                  <a:lnTo>
                    <a:pt x="7427581" y="645998"/>
                  </a:lnTo>
                  <a:cubicBezTo>
                    <a:pt x="7427581" y="717355"/>
                    <a:pt x="7369735" y="775201"/>
                    <a:pt x="7298378" y="775201"/>
                  </a:cubicBezTo>
                  <a:lnTo>
                    <a:pt x="129203" y="775201"/>
                  </a:lnTo>
                  <a:cubicBezTo>
                    <a:pt x="57846" y="775201"/>
                    <a:pt x="0" y="717355"/>
                    <a:pt x="0" y="645998"/>
                  </a:cubicBezTo>
                  <a:lnTo>
                    <a:pt x="0" y="12920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0"/>
                    <a:lumOff val="100000"/>
                  </a:schemeClr>
                </a:gs>
                <a:gs pos="35000">
                  <a:schemeClr val="accent3">
                    <a:lumMod val="0"/>
                    <a:lumOff val="100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182" tIns="91182" rIns="91182" bIns="91182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Обеспечивающая подпрограмма</a:t>
              </a:r>
              <a:r>
                <a:rPr lang="ru-RU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(обеспечение деятельности Муниципального автономного учреждения «Телевидение ПОИСК») - </a:t>
              </a:r>
              <a:r>
                <a:rPr lang="ru-RU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38,8 млн. руб.</a:t>
              </a:r>
              <a:endParaRPr lang="ru-RU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690442" y="1189108"/>
              <a:ext cx="7427581" cy="470289"/>
            </a:xfrm>
            <a:custGeom>
              <a:avLst/>
              <a:gdLst>
                <a:gd name="connsiteX0" fmla="*/ 0 w 7427581"/>
                <a:gd name="connsiteY0" fmla="*/ 76746 h 460466"/>
                <a:gd name="connsiteX1" fmla="*/ 76746 w 7427581"/>
                <a:gd name="connsiteY1" fmla="*/ 0 h 460466"/>
                <a:gd name="connsiteX2" fmla="*/ 7350835 w 7427581"/>
                <a:gd name="connsiteY2" fmla="*/ 0 h 460466"/>
                <a:gd name="connsiteX3" fmla="*/ 7427581 w 7427581"/>
                <a:gd name="connsiteY3" fmla="*/ 76746 h 460466"/>
                <a:gd name="connsiteX4" fmla="*/ 7427581 w 7427581"/>
                <a:gd name="connsiteY4" fmla="*/ 383720 h 460466"/>
                <a:gd name="connsiteX5" fmla="*/ 7350835 w 7427581"/>
                <a:gd name="connsiteY5" fmla="*/ 460466 h 460466"/>
                <a:gd name="connsiteX6" fmla="*/ 76746 w 7427581"/>
                <a:gd name="connsiteY6" fmla="*/ 460466 h 460466"/>
                <a:gd name="connsiteX7" fmla="*/ 0 w 7427581"/>
                <a:gd name="connsiteY7" fmla="*/ 383720 h 460466"/>
                <a:gd name="connsiteX8" fmla="*/ 0 w 7427581"/>
                <a:gd name="connsiteY8" fmla="*/ 76746 h 46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7581" h="460466">
                  <a:moveTo>
                    <a:pt x="0" y="76746"/>
                  </a:moveTo>
                  <a:cubicBezTo>
                    <a:pt x="0" y="34360"/>
                    <a:pt x="34360" y="0"/>
                    <a:pt x="76746" y="0"/>
                  </a:cubicBezTo>
                  <a:lnTo>
                    <a:pt x="7350835" y="0"/>
                  </a:lnTo>
                  <a:cubicBezTo>
                    <a:pt x="7393221" y="0"/>
                    <a:pt x="7427581" y="34360"/>
                    <a:pt x="7427581" y="76746"/>
                  </a:cubicBezTo>
                  <a:lnTo>
                    <a:pt x="7427581" y="383720"/>
                  </a:lnTo>
                  <a:cubicBezTo>
                    <a:pt x="7427581" y="426106"/>
                    <a:pt x="7393221" y="460466"/>
                    <a:pt x="7350835" y="460466"/>
                  </a:cubicBezTo>
                  <a:lnTo>
                    <a:pt x="76746" y="460466"/>
                  </a:lnTo>
                  <a:cubicBezTo>
                    <a:pt x="34360" y="460466"/>
                    <a:pt x="0" y="426106"/>
                    <a:pt x="0" y="383720"/>
                  </a:cubicBezTo>
                  <a:lnTo>
                    <a:pt x="0" y="7674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3500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818" tIns="75818" rIns="75818" bIns="75818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системы информирования населения </a:t>
              </a:r>
              <a:r>
                <a:rPr lang="ru-RU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6,5 млн. руб.</a:t>
              </a:r>
              <a:endParaRPr lang="ru-RU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08184" y="6126576"/>
            <a:ext cx="1029093" cy="587756"/>
          </a:xfrm>
        </p:spPr>
        <p:txBody>
          <a:bodyPr/>
          <a:lstStyle/>
          <a:p>
            <a:pPr>
              <a:defRPr/>
            </a:pPr>
            <a:fld id="{1A685382-CA0B-4731-B42B-E0B71D0160A7}" type="slidenum">
              <a:rPr lang="ru-RU" altLang="ru-RU" smtClean="0"/>
              <a:pPr>
                <a:defRPr/>
              </a:pPr>
              <a:t>68</a:t>
            </a:fld>
            <a:endParaRPr lang="ru-RU" alt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0" y="-132166"/>
            <a:ext cx="12192000" cy="1324030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«Развитие институтов гражданского общества, повышение эффективности местного самоуправления и развитие молодежной политики» </a:t>
            </a:r>
          </a:p>
          <a:p>
            <a:pPr algn="ctr" font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65,7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828004"/>
              </p:ext>
            </p:extLst>
          </p:nvPr>
        </p:nvGraphicFramePr>
        <p:xfrm>
          <a:off x="4524376" y="4857749"/>
          <a:ext cx="7429396" cy="1584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Полилиния 11"/>
          <p:cNvSpPr/>
          <p:nvPr/>
        </p:nvSpPr>
        <p:spPr>
          <a:xfrm>
            <a:off x="4623591" y="2702979"/>
            <a:ext cx="7427581" cy="507259"/>
          </a:xfrm>
          <a:custGeom>
            <a:avLst/>
            <a:gdLst>
              <a:gd name="connsiteX0" fmla="*/ 0 w 7427581"/>
              <a:gd name="connsiteY0" fmla="*/ 129203 h 775201"/>
              <a:gd name="connsiteX1" fmla="*/ 129203 w 7427581"/>
              <a:gd name="connsiteY1" fmla="*/ 0 h 775201"/>
              <a:gd name="connsiteX2" fmla="*/ 7298378 w 7427581"/>
              <a:gd name="connsiteY2" fmla="*/ 0 h 775201"/>
              <a:gd name="connsiteX3" fmla="*/ 7427581 w 7427581"/>
              <a:gd name="connsiteY3" fmla="*/ 129203 h 775201"/>
              <a:gd name="connsiteX4" fmla="*/ 7427581 w 7427581"/>
              <a:gd name="connsiteY4" fmla="*/ 645998 h 775201"/>
              <a:gd name="connsiteX5" fmla="*/ 7298378 w 7427581"/>
              <a:gd name="connsiteY5" fmla="*/ 775201 h 775201"/>
              <a:gd name="connsiteX6" fmla="*/ 129203 w 7427581"/>
              <a:gd name="connsiteY6" fmla="*/ 775201 h 775201"/>
              <a:gd name="connsiteX7" fmla="*/ 0 w 7427581"/>
              <a:gd name="connsiteY7" fmla="*/ 645998 h 775201"/>
              <a:gd name="connsiteX8" fmla="*/ 0 w 7427581"/>
              <a:gd name="connsiteY8" fmla="*/ 129203 h 77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7581" h="775201">
                <a:moveTo>
                  <a:pt x="0" y="129203"/>
                </a:moveTo>
                <a:cubicBezTo>
                  <a:pt x="0" y="57846"/>
                  <a:pt x="57846" y="0"/>
                  <a:pt x="129203" y="0"/>
                </a:cubicBezTo>
                <a:lnTo>
                  <a:pt x="7298378" y="0"/>
                </a:lnTo>
                <a:cubicBezTo>
                  <a:pt x="7369735" y="0"/>
                  <a:pt x="7427581" y="57846"/>
                  <a:pt x="7427581" y="129203"/>
                </a:cubicBezTo>
                <a:lnTo>
                  <a:pt x="7427581" y="645998"/>
                </a:lnTo>
                <a:cubicBezTo>
                  <a:pt x="7427581" y="717355"/>
                  <a:pt x="7369735" y="775201"/>
                  <a:pt x="7298378" y="775201"/>
                </a:cubicBezTo>
                <a:lnTo>
                  <a:pt x="129203" y="775201"/>
                </a:lnTo>
                <a:cubicBezTo>
                  <a:pt x="57846" y="775201"/>
                  <a:pt x="0" y="717355"/>
                  <a:pt x="0" y="645998"/>
                </a:cubicBezTo>
                <a:lnTo>
                  <a:pt x="0" y="129203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2" tIns="91182" rIns="91182" bIns="91182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Подмосковья – </a:t>
            </a:r>
            <a:r>
              <a:rPr lang="ru-RU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11,0 млн. руб.  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4623591" y="3333919"/>
            <a:ext cx="7427581" cy="507259"/>
          </a:xfrm>
          <a:custGeom>
            <a:avLst/>
            <a:gdLst>
              <a:gd name="connsiteX0" fmla="*/ 0 w 7427581"/>
              <a:gd name="connsiteY0" fmla="*/ 129203 h 775201"/>
              <a:gd name="connsiteX1" fmla="*/ 129203 w 7427581"/>
              <a:gd name="connsiteY1" fmla="*/ 0 h 775201"/>
              <a:gd name="connsiteX2" fmla="*/ 7298378 w 7427581"/>
              <a:gd name="connsiteY2" fmla="*/ 0 h 775201"/>
              <a:gd name="connsiteX3" fmla="*/ 7427581 w 7427581"/>
              <a:gd name="connsiteY3" fmla="*/ 129203 h 775201"/>
              <a:gd name="connsiteX4" fmla="*/ 7427581 w 7427581"/>
              <a:gd name="connsiteY4" fmla="*/ 645998 h 775201"/>
              <a:gd name="connsiteX5" fmla="*/ 7298378 w 7427581"/>
              <a:gd name="connsiteY5" fmla="*/ 775201 h 775201"/>
              <a:gd name="connsiteX6" fmla="*/ 129203 w 7427581"/>
              <a:gd name="connsiteY6" fmla="*/ 775201 h 775201"/>
              <a:gd name="connsiteX7" fmla="*/ 0 w 7427581"/>
              <a:gd name="connsiteY7" fmla="*/ 645998 h 775201"/>
              <a:gd name="connsiteX8" fmla="*/ 0 w 7427581"/>
              <a:gd name="connsiteY8" fmla="*/ 129203 h 77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7581" h="775201">
                <a:moveTo>
                  <a:pt x="0" y="129203"/>
                </a:moveTo>
                <a:cubicBezTo>
                  <a:pt x="0" y="57846"/>
                  <a:pt x="57846" y="0"/>
                  <a:pt x="129203" y="0"/>
                </a:cubicBezTo>
                <a:lnTo>
                  <a:pt x="7298378" y="0"/>
                </a:lnTo>
                <a:cubicBezTo>
                  <a:pt x="7369735" y="0"/>
                  <a:pt x="7427581" y="57846"/>
                  <a:pt x="7427581" y="129203"/>
                </a:cubicBezTo>
                <a:lnTo>
                  <a:pt x="7427581" y="645998"/>
                </a:lnTo>
                <a:cubicBezTo>
                  <a:pt x="7427581" y="717355"/>
                  <a:pt x="7369735" y="775201"/>
                  <a:pt x="7298378" y="775201"/>
                </a:cubicBezTo>
                <a:lnTo>
                  <a:pt x="129203" y="775201"/>
                </a:lnTo>
                <a:cubicBezTo>
                  <a:pt x="57846" y="775201"/>
                  <a:pt x="0" y="717355"/>
                  <a:pt x="0" y="645998"/>
                </a:cubicBezTo>
                <a:lnTo>
                  <a:pt x="0" y="129203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2" tIns="91182" rIns="91182" bIns="91182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добровольчества (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0,8 млн. руб.</a:t>
            </a:r>
            <a:endParaRPr lang="ru-RU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163271"/>
              </p:ext>
            </p:extLst>
          </p:nvPr>
        </p:nvGraphicFramePr>
        <p:xfrm>
          <a:off x="469085" y="800100"/>
          <a:ext cx="3488664" cy="3330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721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53838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83848096"/>
              </p:ext>
            </p:extLst>
          </p:nvPr>
        </p:nvGraphicFramePr>
        <p:xfrm>
          <a:off x="4464923" y="749709"/>
          <a:ext cx="7727077" cy="3546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51066" y="6170770"/>
            <a:ext cx="1212178" cy="526737"/>
          </a:xfrm>
        </p:spPr>
        <p:txBody>
          <a:bodyPr/>
          <a:lstStyle/>
          <a:p>
            <a:pPr>
              <a:defRPr/>
            </a:pPr>
            <a:fld id="{1A685382-CA0B-4731-B42B-E0B71D0160A7}" type="slidenum">
              <a:rPr lang="ru-RU" altLang="ru-RU" smtClean="0"/>
              <a:pPr>
                <a:defRPr/>
              </a:pPr>
              <a:t>69</a:t>
            </a:fld>
            <a:endParaRPr lang="ru-RU" alt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-9333" y="-110149"/>
            <a:ext cx="12210666" cy="99897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«Развитие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 функционирование дорожно-транспортного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комплекса»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683,6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pic>
        <p:nvPicPr>
          <p:cNvPr id="1026" name="Picture 2" descr="https://avatars.mds.yandex.net/i?id=0fc4cacc10935e14ac7a884d22588014f9f80a47-10639540-images-thumbs&amp;n=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883" y="4406073"/>
            <a:ext cx="3448050" cy="19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90627556"/>
              </p:ext>
            </p:extLst>
          </p:nvPr>
        </p:nvGraphicFramePr>
        <p:xfrm>
          <a:off x="96253" y="4406073"/>
          <a:ext cx="8162223" cy="214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5752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72392"/>
            <a:ext cx="3581400" cy="54908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CF9803-8106-47AA-B698-47013B9C98AD}" type="slidenum">
              <a:rPr lang="ru-RU" altLang="ru-RU" smtClean="0">
                <a:solidFill>
                  <a:srgbClr val="898989"/>
                </a:solidFill>
                <a:latin typeface="Calibri" pitchFamily="34" charset="0"/>
              </a:rPr>
              <a:pPr/>
              <a:t>7</a:t>
            </a:fld>
            <a:endParaRPr lang="ru-RU" altLang="ru-RU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826271"/>
              </p:ext>
            </p:extLst>
          </p:nvPr>
        </p:nvGraphicFramePr>
        <p:xfrm>
          <a:off x="123998" y="318884"/>
          <a:ext cx="6177049" cy="266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747121"/>
              </p:ext>
            </p:extLst>
          </p:nvPr>
        </p:nvGraphicFramePr>
        <p:xfrm>
          <a:off x="6858163" y="4134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523525"/>
              </p:ext>
            </p:extLst>
          </p:nvPr>
        </p:nvGraphicFramePr>
        <p:xfrm>
          <a:off x="199506" y="3673486"/>
          <a:ext cx="6101542" cy="2449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681679"/>
              </p:ext>
            </p:extLst>
          </p:nvPr>
        </p:nvGraphicFramePr>
        <p:xfrm>
          <a:off x="6301047" y="3429191"/>
          <a:ext cx="5375001" cy="3156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4027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1"/>
          <p:cNvGraphicFramePr>
            <a:graphicFrameLocks/>
          </p:cNvGraphicFramePr>
          <p:nvPr>
            <p:extLst/>
          </p:nvPr>
        </p:nvGraphicFramePr>
        <p:xfrm>
          <a:off x="0" y="80873"/>
          <a:ext cx="3807234" cy="6451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5170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613525"/>
            <a:ext cx="1219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1" name="Picture 13" descr="C:\Users\shveduke.AKR\Documents\през\реклама и клин звучит\патеррн.png"/>
          <p:cNvPicPr>
            <a:picLocks noChangeAspect="1" noChangeArrowheads="1"/>
          </p:cNvPicPr>
          <p:nvPr/>
        </p:nvPicPr>
        <p:blipFill>
          <a:blip r:embed="rId5"/>
          <a:srcRect t="-2" b="33070"/>
          <a:stretch>
            <a:fillRect/>
          </a:stretch>
        </p:blipFill>
        <p:spPr bwMode="auto">
          <a:xfrm>
            <a:off x="0" y="-19050"/>
            <a:ext cx="12192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Object 32"/>
          <p:cNvGraphicFramePr>
            <a:graphicFrameLocks/>
          </p:cNvGraphicFramePr>
          <p:nvPr/>
        </p:nvGraphicFramePr>
        <p:xfrm>
          <a:off x="5673725" y="1708150"/>
          <a:ext cx="4570413" cy="3138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Схема 10"/>
          <p:cNvGraphicFramePr/>
          <p:nvPr>
            <p:extLst/>
          </p:nvPr>
        </p:nvGraphicFramePr>
        <p:xfrm>
          <a:off x="3674291" y="904647"/>
          <a:ext cx="7816658" cy="446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19050" y="6128440"/>
            <a:ext cx="3579877" cy="579835"/>
          </a:xfrm>
        </p:spPr>
        <p:txBody>
          <a:bodyPr/>
          <a:lstStyle/>
          <a:p>
            <a:pPr>
              <a:defRPr/>
            </a:pPr>
            <a:fld id="{6E4FA6D4-4EA2-4321-8CB1-55A6DF250F05}" type="slidenum">
              <a:rPr lang="ru-RU" altLang="ru-RU" smtClean="0"/>
              <a:pPr>
                <a:defRPr/>
              </a:pPr>
              <a:t>70</a:t>
            </a:fld>
            <a:endParaRPr lang="ru-RU" altLang="ru-RU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9525" y="-19050"/>
            <a:ext cx="12192000" cy="1037098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«Цифровое муниципальное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образование»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129,6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915" y="4081807"/>
            <a:ext cx="2510123" cy="2289176"/>
          </a:xfrm>
          <a:prstGeom prst="rect">
            <a:avLst/>
          </a:prstGeom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005676"/>
              </p:ext>
            </p:extLst>
          </p:nvPr>
        </p:nvGraphicFramePr>
        <p:xfrm>
          <a:off x="3862209" y="3879216"/>
          <a:ext cx="4572000" cy="2631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9868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 г/о Клин снесли еще один аварийный д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339" y="2082875"/>
            <a:ext cx="4548753" cy="413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074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4"/>
          <a:srcRect l="2750" t="10805" r="18117" b="57700"/>
          <a:stretch>
            <a:fillRect/>
          </a:stretch>
        </p:blipFill>
        <p:spPr bwMode="auto">
          <a:xfrm>
            <a:off x="0" y="6570663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43627" y="6205537"/>
            <a:ext cx="3276600" cy="365125"/>
          </a:xfrm>
        </p:spPr>
        <p:txBody>
          <a:bodyPr/>
          <a:lstStyle/>
          <a:p>
            <a:pPr>
              <a:defRPr/>
            </a:pPr>
            <a:fld id="{90DC7BD1-4CDC-4D65-828E-3B80C460DE35}" type="slidenum">
              <a:rPr lang="ru-RU" altLang="ru-RU" smtClean="0"/>
              <a:pPr>
                <a:defRPr/>
              </a:pPr>
              <a:t>71</a:t>
            </a:fld>
            <a:endParaRPr lang="ru-RU" altLang="ru-RU" dirty="0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0" y="-166949"/>
            <a:ext cx="12192000" cy="1103313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Архитектура и градостроительство» исполнена в сумме 2,6 млн. руб.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6" y="867073"/>
            <a:ext cx="3280120" cy="31498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40941" y="936365"/>
            <a:ext cx="72792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  <a:tabLst>
                <a:tab pos="450215" algn="l"/>
                <a:tab pos="1260475" algn="l"/>
                <a:tab pos="1350645" algn="l"/>
              </a:tabLst>
            </a:pPr>
            <a:r>
              <a:rPr lang="ru-RU" dirty="0">
                <a:ea typeface="Times New Roman" panose="02020603050405020304" pitchFamily="18" charset="0"/>
              </a:rPr>
              <a:t>Ликвидированные объекты расположены по следующим адресам</a:t>
            </a:r>
            <a:r>
              <a:rPr lang="ru-RU" dirty="0" smtClean="0">
                <a:ea typeface="Times New Roman" panose="02020603050405020304" pitchFamily="18" charset="0"/>
              </a:rPr>
              <a:t>:</a:t>
            </a:r>
          </a:p>
          <a:p>
            <a:pPr indent="540385" algn="just">
              <a:spcAft>
                <a:spcPts val="0"/>
              </a:spcAft>
              <a:tabLst>
                <a:tab pos="450215" algn="l"/>
                <a:tab pos="1260475" algn="l"/>
                <a:tab pos="1350645" algn="l"/>
              </a:tabLst>
            </a:pPr>
            <a:endParaRPr lang="ru-RU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0215" algn="l"/>
                <a:tab pos="1260475" algn="l"/>
                <a:tab pos="1350645" algn="l"/>
              </a:tabLst>
            </a:pPr>
            <a:r>
              <a:rPr lang="ru-RU" dirty="0" smtClean="0">
                <a:ea typeface="Times New Roman" panose="02020603050405020304" pitchFamily="18" charset="0"/>
              </a:rPr>
              <a:t>- Московская </a:t>
            </a:r>
            <a:r>
              <a:rPr lang="ru-RU" dirty="0" err="1">
                <a:ea typeface="Times New Roman" panose="02020603050405020304" pitchFamily="18" charset="0"/>
              </a:rPr>
              <a:t>обл</a:t>
            </a:r>
            <a:r>
              <a:rPr lang="ru-RU" dirty="0">
                <a:ea typeface="Times New Roman" panose="02020603050405020304" pitchFamily="18" charset="0"/>
              </a:rPr>
              <a:t>, </a:t>
            </a:r>
            <a:r>
              <a:rPr lang="ru-RU" dirty="0" err="1">
                <a:ea typeface="Times New Roman" panose="02020603050405020304" pitchFamily="18" charset="0"/>
              </a:rPr>
              <a:t>г.о</a:t>
            </a:r>
            <a:r>
              <a:rPr lang="ru-RU" dirty="0">
                <a:ea typeface="Times New Roman" panose="02020603050405020304" pitchFamily="18" charset="0"/>
              </a:rPr>
              <a:t>. Клин, г. Клин-9, д. 71;</a:t>
            </a:r>
          </a:p>
          <a:p>
            <a:r>
              <a:rPr lang="ru-RU" dirty="0" smtClean="0">
                <a:ea typeface="Times New Roman" panose="02020603050405020304" pitchFamily="18" charset="0"/>
              </a:rPr>
              <a:t>-  Московская </a:t>
            </a:r>
            <a:r>
              <a:rPr lang="ru-RU" dirty="0" err="1">
                <a:ea typeface="Times New Roman" panose="02020603050405020304" pitchFamily="18" charset="0"/>
              </a:rPr>
              <a:t>обл</a:t>
            </a:r>
            <a:r>
              <a:rPr lang="ru-RU" dirty="0">
                <a:ea typeface="Times New Roman" panose="02020603050405020304" pitchFamily="18" charset="0"/>
              </a:rPr>
              <a:t>, </a:t>
            </a:r>
            <a:r>
              <a:rPr lang="ru-RU" dirty="0" err="1">
                <a:ea typeface="Times New Roman" panose="02020603050405020304" pitchFamily="18" charset="0"/>
              </a:rPr>
              <a:t>г.о</a:t>
            </a:r>
            <a:r>
              <a:rPr lang="ru-RU" dirty="0">
                <a:ea typeface="Times New Roman" panose="02020603050405020304" pitchFamily="18" charset="0"/>
              </a:rPr>
              <a:t>. Клин, п. Туркмен, ул. Восточная, д.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6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325431"/>
              </p:ext>
            </p:extLst>
          </p:nvPr>
        </p:nvGraphicFramePr>
        <p:xfrm>
          <a:off x="2244357" y="836823"/>
          <a:ext cx="7869555" cy="2945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060086" y="6356350"/>
            <a:ext cx="3031901" cy="501650"/>
          </a:xfrm>
        </p:spPr>
        <p:txBody>
          <a:bodyPr/>
          <a:lstStyle/>
          <a:p>
            <a:pPr>
              <a:defRPr/>
            </a:pPr>
            <a:fld id="{92421C4F-46EC-43EE-9DAA-56D052A3BBFD}" type="slidenum">
              <a:rPr lang="ru-RU" altLang="ru-RU" smtClean="0"/>
              <a:pPr>
                <a:defRPr/>
              </a:pPr>
              <a:t>72</a:t>
            </a:fld>
            <a:endParaRPr lang="ru-RU" altLang="ru-RU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0" y="-112377"/>
            <a:ext cx="12192000" cy="107939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«Формирование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современной комфортной городской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среды»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исполнена в сумме 1 524,2 млн. руб.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99210391"/>
              </p:ext>
            </p:extLst>
          </p:nvPr>
        </p:nvGraphicFramePr>
        <p:xfrm>
          <a:off x="633505" y="3000315"/>
          <a:ext cx="2934447" cy="3574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76562582"/>
              </p:ext>
            </p:extLst>
          </p:nvPr>
        </p:nvGraphicFramePr>
        <p:xfrm>
          <a:off x="8468658" y="3032748"/>
          <a:ext cx="2934447" cy="3574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121824" y="3168510"/>
            <a:ext cx="5966281" cy="782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1300" dirty="0" smtClean="0">
                <a:ea typeface="Calibri" panose="020F0502020204030204" pitchFamily="34" charset="0"/>
                <a:cs typeface="Calibri" panose="020F0502020204030204" pitchFamily="34" charset="0"/>
              </a:rPr>
              <a:t>Благоустроены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 smtClean="0">
                <a:ea typeface="Calibri" panose="020F0502020204030204" pitchFamily="34" charset="0"/>
                <a:cs typeface="Calibri" panose="020F0502020204030204" pitchFamily="34" charset="0"/>
              </a:rPr>
              <a:t>зона </a:t>
            </a:r>
            <a:r>
              <a:rPr lang="ru-RU" sz="1300" dirty="0">
                <a:ea typeface="Calibri" panose="020F0502020204030204" pitchFamily="34" charset="0"/>
                <a:cs typeface="Calibri" panose="020F0502020204030204" pitchFamily="34" charset="0"/>
              </a:rPr>
              <a:t>отдыха </a:t>
            </a:r>
            <a:r>
              <a:rPr lang="ru-RU" sz="1300" dirty="0" err="1">
                <a:ea typeface="Calibri" panose="020F0502020204030204" pitchFamily="34" charset="0"/>
                <a:cs typeface="Calibri" panose="020F0502020204030204" pitchFamily="34" charset="0"/>
              </a:rPr>
              <a:t>г.Клин</a:t>
            </a:r>
            <a:r>
              <a:rPr lang="ru-RU" sz="1300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300" dirty="0" err="1">
                <a:ea typeface="Calibri" panose="020F0502020204030204" pitchFamily="34" charset="0"/>
                <a:cs typeface="Calibri" panose="020F0502020204030204" pitchFamily="34" charset="0"/>
              </a:rPr>
              <a:t>ул.Ломоносова</a:t>
            </a:r>
            <a:r>
              <a:rPr lang="ru-RU" sz="1300" dirty="0"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ea typeface="Calibri" panose="020F0502020204030204" pitchFamily="34" charset="0"/>
                <a:cs typeface="Calibri" panose="020F0502020204030204" pitchFamily="34" charset="0"/>
              </a:rPr>
              <a:t>сквер со стелой "Город воинской доблести" по адресу: г. Клин, ул. Карла Маркса;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222" y="4119525"/>
            <a:ext cx="2549451" cy="17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65" y="4119526"/>
            <a:ext cx="2503945" cy="17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9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"/>
          <p:cNvGraphicFramePr>
            <a:graphicFrameLocks/>
          </p:cNvGraphicFramePr>
          <p:nvPr/>
        </p:nvGraphicFramePr>
        <p:xfrm>
          <a:off x="13392150" y="6421438"/>
          <a:ext cx="1404938" cy="167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71291" y="6434379"/>
            <a:ext cx="1900060" cy="289775"/>
          </a:xfrm>
        </p:spPr>
        <p:txBody>
          <a:bodyPr/>
          <a:lstStyle/>
          <a:p>
            <a:pPr>
              <a:defRPr/>
            </a:pPr>
            <a:fld id="{D3B46EAD-CCEF-46BC-B2C1-7C881FA9DDF8}" type="slidenum">
              <a:rPr lang="ru-RU" altLang="ru-RU" smtClean="0"/>
              <a:pPr>
                <a:defRPr/>
              </a:pPr>
              <a:t>73</a:t>
            </a:fld>
            <a:endParaRPr lang="ru-RU" altLang="ru-RU" dirty="0"/>
          </a:p>
        </p:txBody>
      </p:sp>
      <p:sp>
        <p:nvSpPr>
          <p:cNvPr id="130053" name="Прямоугольник 5"/>
          <p:cNvSpPr>
            <a:spLocks noChangeArrowheads="1"/>
          </p:cNvSpPr>
          <p:nvPr/>
        </p:nvSpPr>
        <p:spPr bwMode="auto">
          <a:xfrm>
            <a:off x="4289425" y="1819275"/>
            <a:ext cx="67484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1" y="-132110"/>
            <a:ext cx="12191999" cy="1222198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«Формирование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современной комфортной городской среды»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0055" name="Прямоугольник 2"/>
          <p:cNvSpPr>
            <a:spLocks noChangeArrowheads="1"/>
          </p:cNvSpPr>
          <p:nvPr/>
        </p:nvSpPr>
        <p:spPr bwMode="auto">
          <a:xfrm>
            <a:off x="0" y="1090087"/>
            <a:ext cx="1161256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  </a:t>
            </a:r>
          </a:p>
          <a:p>
            <a:r>
              <a:rPr lang="ru-RU" b="1" dirty="0" smtClean="0"/>
              <a:t>Подпрограмма </a:t>
            </a:r>
            <a:r>
              <a:rPr lang="ru-RU" b="1" dirty="0"/>
              <a:t>«Комфортная городская среда» </a:t>
            </a:r>
            <a:r>
              <a:rPr lang="ru-RU" b="1" dirty="0" smtClean="0"/>
              <a:t>348,7 млн</a:t>
            </a:r>
            <a:r>
              <a:rPr lang="ru-RU" b="1" dirty="0"/>
              <a:t>. руб</a:t>
            </a:r>
            <a:r>
              <a:rPr lang="ru-RU" b="1" dirty="0" smtClean="0"/>
              <a:t>.:</a:t>
            </a:r>
          </a:p>
          <a:p>
            <a:endParaRPr lang="ru-RU" sz="800" dirty="0" smtClean="0"/>
          </a:p>
          <a:p>
            <a:pPr>
              <a:spcAft>
                <a:spcPts val="600"/>
              </a:spcAft>
            </a:pPr>
            <a:r>
              <a:rPr lang="ru-RU" b="1" dirty="0" smtClean="0"/>
              <a:t>23,7 млн. руб. </a:t>
            </a:r>
            <a:r>
              <a:rPr lang="ru-RU" dirty="0" smtClean="0"/>
              <a:t>– благоустройство общественных территорий</a:t>
            </a:r>
          </a:p>
          <a:p>
            <a:pPr>
              <a:spcAft>
                <a:spcPts val="600"/>
              </a:spcAft>
            </a:pPr>
            <a:endParaRPr lang="ru-RU" sz="800" dirty="0" smtClean="0"/>
          </a:p>
          <a:p>
            <a:pPr>
              <a:spcAft>
                <a:spcPts val="600"/>
              </a:spcAft>
            </a:pPr>
            <a:r>
              <a:rPr lang="ru-RU" b="1" dirty="0" smtClean="0"/>
              <a:t>22,0 млн. руб. </a:t>
            </a:r>
            <a:r>
              <a:rPr lang="ru-RU" b="1" dirty="0"/>
              <a:t>- </a:t>
            </a:r>
            <a:r>
              <a:rPr lang="ru-RU" dirty="0" smtClean="0"/>
              <a:t>реализация </a:t>
            </a:r>
            <a:r>
              <a:rPr lang="ru-RU" dirty="0"/>
              <a:t>мероприятий по устройству зоны отдыха по адресу</a:t>
            </a:r>
            <a:r>
              <a:rPr lang="ru-RU" dirty="0" smtClean="0"/>
              <a:t>: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Московская </a:t>
            </a:r>
            <a:r>
              <a:rPr lang="ru-RU" dirty="0"/>
              <a:t>обл., г. Клин, ул. </a:t>
            </a:r>
            <a:r>
              <a:rPr lang="ru-RU" dirty="0" smtClean="0"/>
              <a:t>Ломоносова</a:t>
            </a:r>
            <a:endParaRPr lang="ru-RU" sz="1100" dirty="0" smtClean="0"/>
          </a:p>
          <a:p>
            <a:pPr>
              <a:spcAft>
                <a:spcPts val="600"/>
              </a:spcAft>
            </a:pPr>
            <a:r>
              <a:rPr lang="ru-RU" b="1" dirty="0" smtClean="0"/>
              <a:t>2,9 млн. руб</a:t>
            </a:r>
            <a:r>
              <a:rPr lang="ru-RU" dirty="0" smtClean="0"/>
              <a:t>. – благоустройство пространств для активного отдыха (обустройство площадки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для </a:t>
            </a:r>
            <a:r>
              <a:rPr lang="ru-RU" dirty="0" err="1" smtClean="0"/>
              <a:t>воркаута</a:t>
            </a:r>
            <a:r>
              <a:rPr lang="ru-RU" dirty="0" smtClean="0"/>
              <a:t> по адресу: г. Клин, Сквер Евдокимова между ул. Евдокимова и ул. Щербакова)</a:t>
            </a:r>
          </a:p>
          <a:p>
            <a:pPr>
              <a:spcAft>
                <a:spcPts val="600"/>
              </a:spcAft>
            </a:pPr>
            <a:r>
              <a:rPr lang="ru-RU" b="1" dirty="0" smtClean="0"/>
              <a:t>28,6 млн. руб. </a:t>
            </a:r>
            <a:r>
              <a:rPr lang="ru-RU" b="1" dirty="0"/>
              <a:t>- </a:t>
            </a:r>
            <a:r>
              <a:rPr lang="ru-RU" dirty="0" smtClean="0"/>
              <a:t>выполнение </a:t>
            </a:r>
            <a:r>
              <a:rPr lang="ru-RU" dirty="0"/>
              <a:t>работ по благоустройству сквера со стелой "Город воинской доблести" </a:t>
            </a:r>
            <a:endParaRPr lang="ru-RU" dirty="0" smtClean="0"/>
          </a:p>
          <a:p>
            <a:pPr>
              <a:spcAft>
                <a:spcPts val="600"/>
              </a:spcAft>
            </a:pPr>
            <a:r>
              <a:rPr lang="ru-RU" dirty="0" smtClean="0"/>
              <a:t>по </a:t>
            </a:r>
            <a:r>
              <a:rPr lang="ru-RU" dirty="0"/>
              <a:t>адресу: г. Клин, ул. Карла Маркса</a:t>
            </a:r>
            <a:endParaRPr lang="ru-RU" dirty="0" smtClean="0"/>
          </a:p>
          <a:p>
            <a:pPr>
              <a:spcAft>
                <a:spcPts val="600"/>
              </a:spcAft>
            </a:pPr>
            <a:r>
              <a:rPr lang="ru-RU" b="1" dirty="0" smtClean="0"/>
              <a:t>64,1 млн. руб. – </a:t>
            </a:r>
            <a:r>
              <a:rPr lang="ru-RU" dirty="0" smtClean="0"/>
              <a:t>благоустройство сквера по адресу: </a:t>
            </a:r>
            <a:r>
              <a:rPr lang="ru-RU" dirty="0" err="1" smtClean="0"/>
              <a:t>г.о</a:t>
            </a:r>
            <a:r>
              <a:rPr lang="ru-RU" dirty="0" smtClean="0"/>
              <a:t>. Клин</a:t>
            </a:r>
            <a:r>
              <a:rPr lang="ru-RU" dirty="0"/>
              <a:t>, г</a:t>
            </a:r>
            <a:r>
              <a:rPr lang="ru-RU" dirty="0" smtClean="0"/>
              <a:t>. Клин</a:t>
            </a:r>
            <a:r>
              <a:rPr lang="ru-RU" dirty="0"/>
              <a:t>, Бородинский проезд, 28</a:t>
            </a:r>
            <a:endParaRPr lang="ru-RU" dirty="0" smtClean="0"/>
          </a:p>
          <a:p>
            <a:pPr>
              <a:spcAft>
                <a:spcPts val="600"/>
              </a:spcAft>
            </a:pPr>
            <a:r>
              <a:rPr lang="ru-RU" b="1" dirty="0" smtClean="0"/>
              <a:t>172,0</a:t>
            </a:r>
            <a:r>
              <a:rPr lang="ru-RU" b="1" i="1" dirty="0" smtClean="0"/>
              <a:t>  </a:t>
            </a:r>
            <a:r>
              <a:rPr lang="ru-RU" b="1" dirty="0">
                <a:cs typeface="Times New Roman" panose="02020603050405020304" pitchFamily="18" charset="0"/>
              </a:rPr>
              <a:t>млн. руб. </a:t>
            </a:r>
            <a:r>
              <a:rPr lang="ru-RU" dirty="0"/>
              <a:t>– реализация программ формирования современной городской среды в части</a:t>
            </a:r>
          </a:p>
          <a:p>
            <a:pPr>
              <a:spcAft>
                <a:spcPts val="600"/>
              </a:spcAft>
            </a:pPr>
            <a:r>
              <a:rPr lang="ru-RU" dirty="0"/>
              <a:t>благоустройства и достижения основного результата по благоустройству общественных </a:t>
            </a:r>
          </a:p>
          <a:p>
            <a:pPr>
              <a:spcAft>
                <a:spcPts val="600"/>
              </a:spcAft>
            </a:pPr>
            <a:r>
              <a:rPr lang="ru-RU" dirty="0"/>
              <a:t>территорий («Благоустройство исторического центра города Клин – «Воссоздание городского </a:t>
            </a:r>
          </a:p>
          <a:p>
            <a:pPr>
              <a:spcAft>
                <a:spcPts val="600"/>
              </a:spcAft>
            </a:pPr>
            <a:r>
              <a:rPr lang="ru-RU" dirty="0"/>
              <a:t>бульвара», г. Клин, ул. </a:t>
            </a:r>
            <a:r>
              <a:rPr lang="ru-RU" dirty="0" err="1"/>
              <a:t>Папивина</a:t>
            </a:r>
            <a:r>
              <a:rPr lang="ru-RU" dirty="0"/>
              <a:t>, Советская </a:t>
            </a:r>
            <a:r>
              <a:rPr lang="ru-RU" dirty="0" smtClean="0"/>
              <a:t>площадь)</a:t>
            </a:r>
          </a:p>
          <a:p>
            <a:pPr>
              <a:spcAft>
                <a:spcPts val="600"/>
              </a:spcAft>
            </a:pPr>
            <a:r>
              <a:rPr lang="ru-RU" b="1" dirty="0" smtClean="0"/>
              <a:t>35,4 </a:t>
            </a:r>
            <a:r>
              <a:rPr lang="ru-RU" b="1" dirty="0"/>
              <a:t>млн. руб</a:t>
            </a:r>
            <a:r>
              <a:rPr lang="ru-RU" dirty="0"/>
              <a:t>.- устройство систем наружного освещения в </a:t>
            </a:r>
            <a:r>
              <a:rPr lang="ru-RU" dirty="0" smtClean="0"/>
              <a:t>рамках реализации проекта 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«Светлый город» (15 объектов)</a:t>
            </a:r>
            <a:endParaRPr lang="ru-RU" dirty="0"/>
          </a:p>
          <a:p>
            <a:pPr>
              <a:spcAft>
                <a:spcPts val="600"/>
              </a:spcAft>
            </a:pPr>
            <a:endParaRPr lang="ru-RU" dirty="0" smtClean="0"/>
          </a:p>
          <a:p>
            <a:pPr>
              <a:spcAft>
                <a:spcPts val="600"/>
              </a:spcAft>
            </a:pPr>
            <a:endParaRPr lang="ru-RU" sz="1000" dirty="0" smtClean="0"/>
          </a:p>
        </p:txBody>
      </p:sp>
    </p:spTree>
    <p:extLst>
      <p:ext uri="{BB962C8B-B14F-4D97-AF65-F5344CB8AC3E}">
        <p14:creationId xmlns:p14="http://schemas.microsoft.com/office/powerpoint/2010/main" val="5257397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"/>
          <p:cNvGraphicFramePr>
            <a:graphicFrameLocks/>
          </p:cNvGraphicFramePr>
          <p:nvPr/>
        </p:nvGraphicFramePr>
        <p:xfrm>
          <a:off x="13392150" y="6421438"/>
          <a:ext cx="1404938" cy="167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71291" y="6434379"/>
            <a:ext cx="1900060" cy="289775"/>
          </a:xfrm>
        </p:spPr>
        <p:txBody>
          <a:bodyPr/>
          <a:lstStyle/>
          <a:p>
            <a:pPr>
              <a:defRPr/>
            </a:pPr>
            <a:fld id="{D3B46EAD-CCEF-46BC-B2C1-7C881FA9DDF8}" type="slidenum">
              <a:rPr lang="ru-RU" altLang="ru-RU" smtClean="0"/>
              <a:pPr>
                <a:defRPr/>
              </a:pPr>
              <a:t>74</a:t>
            </a:fld>
            <a:endParaRPr lang="ru-RU" altLang="ru-RU" dirty="0"/>
          </a:p>
        </p:txBody>
      </p:sp>
      <p:sp>
        <p:nvSpPr>
          <p:cNvPr id="130053" name="Прямоугольник 5"/>
          <p:cNvSpPr>
            <a:spLocks noChangeArrowheads="1"/>
          </p:cNvSpPr>
          <p:nvPr/>
        </p:nvSpPr>
        <p:spPr bwMode="auto">
          <a:xfrm>
            <a:off x="4289425" y="1819275"/>
            <a:ext cx="67484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cs typeface="Times New Roman" pitchFamily="18" charset="0"/>
            </a:endParaRPr>
          </a:p>
        </p:txBody>
      </p:sp>
      <p:sp>
        <p:nvSpPr>
          <p:cNvPr id="130055" name="Прямоугольник 2"/>
          <p:cNvSpPr>
            <a:spLocks noChangeArrowheads="1"/>
          </p:cNvSpPr>
          <p:nvPr/>
        </p:nvSpPr>
        <p:spPr bwMode="auto">
          <a:xfrm>
            <a:off x="0" y="759012"/>
            <a:ext cx="11920537" cy="619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800" b="1" dirty="0" smtClean="0">
                <a:cs typeface="Times New Roman" panose="02020603050405020304" pitchFamily="18" charset="0"/>
              </a:rPr>
              <a:t>Подпрограмма </a:t>
            </a:r>
            <a:r>
              <a:rPr lang="ru-RU" sz="1800" b="1" dirty="0">
                <a:cs typeface="Times New Roman" panose="02020603050405020304" pitchFamily="18" charset="0"/>
              </a:rPr>
              <a:t>«Создание условий для обеспечения комфортного проживания </a:t>
            </a:r>
            <a:r>
              <a:rPr lang="ru-RU" sz="1800" b="1" dirty="0" smtClean="0">
                <a:cs typeface="Times New Roman" panose="02020603050405020304" pitchFamily="18" charset="0"/>
              </a:rPr>
              <a:t>жителей, </a:t>
            </a:r>
          </a:p>
          <a:p>
            <a:r>
              <a:rPr lang="ru-RU" sz="1800" b="1" dirty="0" smtClean="0">
                <a:cs typeface="Times New Roman" panose="02020603050405020304" pitchFamily="18" charset="0"/>
              </a:rPr>
              <a:t>в том числе в многоквартирных </a:t>
            </a:r>
            <a:r>
              <a:rPr lang="ru-RU" sz="1800" b="1" dirty="0">
                <a:cs typeface="Times New Roman" panose="02020603050405020304" pitchFamily="18" charset="0"/>
              </a:rPr>
              <a:t>домах </a:t>
            </a:r>
            <a:r>
              <a:rPr lang="ru-RU" sz="1800" b="1" dirty="0" smtClean="0">
                <a:cs typeface="Times New Roman" panose="02020603050405020304" pitchFamily="18" charset="0"/>
              </a:rPr>
              <a:t>на территории МО» - 1 175,5 млн</a:t>
            </a:r>
            <a:r>
              <a:rPr lang="ru-RU" sz="1800" b="1" dirty="0"/>
              <a:t>. руб.</a:t>
            </a:r>
          </a:p>
          <a:p>
            <a:endParaRPr lang="ru-RU" dirty="0"/>
          </a:p>
          <a:p>
            <a:pPr>
              <a:lnSpc>
                <a:spcPts val="2200"/>
              </a:lnSpc>
            </a:pPr>
            <a:r>
              <a:rPr lang="ru-RU" b="1" dirty="0" smtClean="0"/>
              <a:t>45,8 млн. руб</a:t>
            </a:r>
            <a:r>
              <a:rPr lang="ru-RU" dirty="0" smtClean="0"/>
              <a:t>. – содержание территорий в нормативном состоянии</a:t>
            </a:r>
          </a:p>
          <a:p>
            <a:pPr>
              <a:lnSpc>
                <a:spcPts val="2200"/>
              </a:lnSpc>
            </a:pPr>
            <a:r>
              <a:rPr lang="ru-RU" b="1" dirty="0" smtClean="0"/>
              <a:t>53,6 млн. руб. </a:t>
            </a:r>
            <a:r>
              <a:rPr lang="ru-RU" dirty="0" smtClean="0"/>
              <a:t>– замена (10) и модернизация (3) детских игровых площадок </a:t>
            </a:r>
          </a:p>
          <a:p>
            <a:pPr>
              <a:lnSpc>
                <a:spcPts val="2200"/>
              </a:lnSpc>
            </a:pPr>
            <a:r>
              <a:rPr lang="ru-RU" b="1" dirty="0" smtClean="0"/>
              <a:t>164,0</a:t>
            </a:r>
            <a:r>
              <a:rPr lang="ru-RU" dirty="0" smtClean="0"/>
              <a:t> </a:t>
            </a:r>
            <a:r>
              <a:rPr lang="ru-RU" b="1" dirty="0" smtClean="0"/>
              <a:t>млн. руб. - </a:t>
            </a:r>
            <a:r>
              <a:rPr lang="ru-RU" dirty="0" smtClean="0"/>
              <a:t> организация </a:t>
            </a:r>
            <a:r>
              <a:rPr lang="ru-RU" dirty="0"/>
              <a:t>наружного освещения </a:t>
            </a:r>
            <a:r>
              <a:rPr lang="ru-RU" dirty="0" smtClean="0"/>
              <a:t>(содержание, ремонт и восстановление </a:t>
            </a:r>
          </a:p>
          <a:p>
            <a:pPr>
              <a:lnSpc>
                <a:spcPts val="2200"/>
              </a:lnSpc>
            </a:pPr>
            <a:r>
              <a:rPr lang="ru-RU" dirty="0" smtClean="0"/>
              <a:t>уличного освещения – 109,6 млн. руб., замена </a:t>
            </a:r>
            <a:r>
              <a:rPr lang="ru-RU" dirty="0" err="1" smtClean="0"/>
              <a:t>неэнергоэффективных</a:t>
            </a:r>
            <a:r>
              <a:rPr lang="ru-RU" dirty="0" smtClean="0"/>
              <a:t> светильников – 36,1 млн. руб.,</a:t>
            </a:r>
          </a:p>
          <a:p>
            <a:pPr>
              <a:lnSpc>
                <a:spcPts val="2200"/>
              </a:lnSpc>
            </a:pPr>
            <a:r>
              <a:rPr lang="ru-RU" dirty="0" smtClean="0"/>
              <a:t>установка шкафов управления наружным освещением 18,3 млн. руб.)</a:t>
            </a:r>
          </a:p>
          <a:p>
            <a:pPr>
              <a:lnSpc>
                <a:spcPts val="2200"/>
              </a:lnSpc>
            </a:pPr>
            <a:r>
              <a:rPr lang="ru-RU" b="1" dirty="0" smtClean="0">
                <a:cs typeface="Times New Roman" panose="02020603050405020304" pitchFamily="18" charset="0"/>
              </a:rPr>
              <a:t>573,2 </a:t>
            </a:r>
            <a:r>
              <a:rPr lang="ru-RU" b="1" dirty="0">
                <a:cs typeface="Times New Roman" panose="02020603050405020304" pitchFamily="18" charset="0"/>
              </a:rPr>
              <a:t>млн. руб</a:t>
            </a:r>
            <a:r>
              <a:rPr lang="ru-RU" dirty="0">
                <a:cs typeface="Times New Roman" panose="02020603050405020304" pitchFamily="18" charset="0"/>
              </a:rPr>
              <a:t>. </a:t>
            </a:r>
            <a:r>
              <a:rPr lang="ru-RU" b="1" dirty="0">
                <a:cs typeface="Times New Roman" panose="02020603050405020304" pitchFamily="18" charset="0"/>
              </a:rPr>
              <a:t>- </a:t>
            </a:r>
            <a:r>
              <a:rPr lang="ru-RU" dirty="0">
                <a:cs typeface="Times New Roman" panose="02020603050405020304" pitchFamily="18" charset="0"/>
              </a:rPr>
              <a:t>р</a:t>
            </a:r>
            <a:r>
              <a:rPr lang="ru-RU" dirty="0"/>
              <a:t>асходы на обеспечение деятельности (оказание услуг) муниципальных </a:t>
            </a:r>
            <a:endParaRPr lang="ru-RU" dirty="0" smtClean="0"/>
          </a:p>
          <a:p>
            <a:pPr>
              <a:lnSpc>
                <a:spcPts val="2200"/>
              </a:lnSpc>
            </a:pPr>
            <a:r>
              <a:rPr lang="ru-RU" dirty="0" smtClean="0"/>
              <a:t>учреждений </a:t>
            </a:r>
            <a:r>
              <a:rPr lang="ru-RU" dirty="0"/>
              <a:t>в сфере </a:t>
            </a:r>
            <a:r>
              <a:rPr lang="ru-RU" dirty="0" smtClean="0"/>
              <a:t>благоустройства  </a:t>
            </a:r>
            <a:r>
              <a:rPr lang="ru-RU" dirty="0"/>
              <a:t>(</a:t>
            </a:r>
            <a:r>
              <a:rPr lang="ru-RU" dirty="0" smtClean="0"/>
              <a:t>МАУ  «Чистый город»)</a:t>
            </a:r>
          </a:p>
          <a:p>
            <a:pPr>
              <a:lnSpc>
                <a:spcPts val="2200"/>
              </a:lnSpc>
            </a:pPr>
            <a:r>
              <a:rPr lang="ru-RU" b="1" dirty="0" smtClean="0">
                <a:cs typeface="Times New Roman" panose="02020603050405020304" pitchFamily="18" charset="0"/>
              </a:rPr>
              <a:t>174,1 </a:t>
            </a:r>
            <a:r>
              <a:rPr lang="ru-RU" b="1" dirty="0">
                <a:cs typeface="Times New Roman" panose="02020603050405020304" pitchFamily="18" charset="0"/>
              </a:rPr>
              <a:t>млн. руб</a:t>
            </a:r>
            <a:r>
              <a:rPr lang="ru-RU" dirty="0">
                <a:cs typeface="Times New Roman" panose="02020603050405020304" pitchFamily="18" charset="0"/>
              </a:rPr>
              <a:t>. </a:t>
            </a:r>
            <a:r>
              <a:rPr lang="ru-RU" b="1" dirty="0">
                <a:cs typeface="Times New Roman" panose="02020603050405020304" pitchFamily="18" charset="0"/>
              </a:rPr>
              <a:t>- </a:t>
            </a:r>
            <a:r>
              <a:rPr lang="ru-RU" dirty="0">
                <a:cs typeface="Times New Roman" panose="02020603050405020304" pitchFamily="18" charset="0"/>
              </a:rPr>
              <a:t>р</a:t>
            </a:r>
            <a:r>
              <a:rPr lang="ru-RU" dirty="0"/>
              <a:t>асходы на обеспечение деятельности (оказание услуг) муниципальных </a:t>
            </a:r>
            <a:endParaRPr lang="ru-RU" dirty="0" smtClean="0"/>
          </a:p>
          <a:p>
            <a:pPr>
              <a:lnSpc>
                <a:spcPts val="2200"/>
              </a:lnSpc>
            </a:pPr>
            <a:r>
              <a:rPr lang="ru-RU" dirty="0" smtClean="0"/>
              <a:t>учреждений </a:t>
            </a:r>
            <a:r>
              <a:rPr lang="ru-RU" dirty="0"/>
              <a:t>в сфере </a:t>
            </a:r>
            <a:r>
              <a:rPr lang="ru-RU" dirty="0" smtClean="0"/>
              <a:t>благоустройства (МАУ «Парковый комплекс»)</a:t>
            </a:r>
            <a:endParaRPr lang="ru-RU" dirty="0"/>
          </a:p>
          <a:p>
            <a:pPr>
              <a:lnSpc>
                <a:spcPts val="2200"/>
              </a:lnSpc>
            </a:pPr>
            <a:r>
              <a:rPr lang="ru-RU" b="1" dirty="0" smtClean="0"/>
              <a:t>1,3 </a:t>
            </a:r>
            <a:r>
              <a:rPr lang="ru-RU" b="1" dirty="0"/>
              <a:t>млн. руб</a:t>
            </a:r>
            <a:r>
              <a:rPr lang="ru-RU" dirty="0"/>
              <a:t>.- создание административных комиссий, уполномоченных рассматривать дела </a:t>
            </a:r>
          </a:p>
          <a:p>
            <a:pPr>
              <a:lnSpc>
                <a:spcPts val="2200"/>
              </a:lnSpc>
            </a:pPr>
            <a:r>
              <a:rPr lang="ru-RU" dirty="0"/>
              <a:t>об административных правонарушениях в сфере </a:t>
            </a:r>
            <a:r>
              <a:rPr lang="ru-RU" dirty="0" smtClean="0"/>
              <a:t>благоустройства</a:t>
            </a:r>
          </a:p>
          <a:p>
            <a:pPr>
              <a:lnSpc>
                <a:spcPts val="2200"/>
              </a:lnSpc>
            </a:pPr>
            <a:r>
              <a:rPr lang="ru-RU" b="1" dirty="0" smtClean="0"/>
              <a:t>38,8 млн. руб.</a:t>
            </a:r>
            <a:r>
              <a:rPr lang="ru-RU" dirty="0"/>
              <a:t> </a:t>
            </a:r>
            <a:r>
              <a:rPr lang="ru-RU" dirty="0" smtClean="0"/>
              <a:t>- приобретение </a:t>
            </a:r>
            <a:r>
              <a:rPr lang="ru-RU" dirty="0"/>
              <a:t>коммунальной </a:t>
            </a:r>
            <a:r>
              <a:rPr lang="ru-RU" dirty="0" smtClean="0"/>
              <a:t>техники (4 шт.)</a:t>
            </a:r>
          </a:p>
          <a:p>
            <a:pPr>
              <a:lnSpc>
                <a:spcPts val="2200"/>
              </a:lnSpc>
            </a:pPr>
            <a:r>
              <a:rPr lang="ru-RU" b="1" dirty="0" smtClean="0"/>
              <a:t>14,7</a:t>
            </a:r>
            <a:r>
              <a:rPr lang="ru-RU" dirty="0" smtClean="0"/>
              <a:t> </a:t>
            </a:r>
            <a:r>
              <a:rPr lang="ru-RU" b="1" dirty="0" smtClean="0"/>
              <a:t>млн. руб. </a:t>
            </a:r>
            <a:r>
              <a:rPr lang="ru-RU" dirty="0" smtClean="0"/>
              <a:t>– ямочный ремонт асфальтового покрытия (9 566 </a:t>
            </a:r>
            <a:r>
              <a:rPr lang="ru-RU" dirty="0" err="1" smtClean="0"/>
              <a:t>кв.м</a:t>
            </a:r>
            <a:r>
              <a:rPr lang="ru-RU" smtClean="0"/>
              <a:t>)</a:t>
            </a:r>
            <a:endParaRPr lang="ru-RU" dirty="0"/>
          </a:p>
          <a:p>
            <a:pPr>
              <a:lnSpc>
                <a:spcPts val="2200"/>
              </a:lnSpc>
            </a:pPr>
            <a:r>
              <a:rPr lang="ru-RU" b="1" dirty="0" smtClean="0">
                <a:cs typeface="Times New Roman" panose="02020603050405020304" pitchFamily="18" charset="0"/>
              </a:rPr>
              <a:t>8,4 млн. руб</a:t>
            </a:r>
            <a:r>
              <a:rPr lang="ru-RU" dirty="0" smtClean="0">
                <a:cs typeface="Times New Roman" panose="02020603050405020304" pitchFamily="18" charset="0"/>
              </a:rPr>
              <a:t>.- с</a:t>
            </a:r>
            <a:r>
              <a:rPr lang="ru-RU" dirty="0" smtClean="0"/>
              <a:t>оздание </a:t>
            </a:r>
            <a:r>
              <a:rPr lang="ru-RU" dirty="0"/>
              <a:t>и ремонт пешеходных </a:t>
            </a:r>
            <a:r>
              <a:rPr lang="ru-RU" dirty="0" smtClean="0"/>
              <a:t>коммуникаций (8 народных троп)</a:t>
            </a:r>
          </a:p>
          <a:p>
            <a:pPr>
              <a:lnSpc>
                <a:spcPts val="2200"/>
              </a:lnSpc>
            </a:pPr>
            <a:r>
              <a:rPr lang="ru-RU" b="1" dirty="0" smtClean="0">
                <a:cs typeface="Times New Roman" panose="02020603050405020304" pitchFamily="18" charset="0"/>
              </a:rPr>
              <a:t>1,7 млн. руб. </a:t>
            </a:r>
            <a:r>
              <a:rPr lang="ru-RU" dirty="0" smtClean="0">
                <a:cs typeface="Times New Roman" panose="02020603050405020304" pitchFamily="18" charset="0"/>
              </a:rPr>
              <a:t>– устройство и модернизация контейнерных площадок </a:t>
            </a:r>
            <a:endParaRPr lang="ru-RU" dirty="0"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b="1" dirty="0" smtClean="0"/>
              <a:t>16,9</a:t>
            </a:r>
            <a:r>
              <a:rPr lang="ru-RU" dirty="0" smtClean="0"/>
              <a:t> </a:t>
            </a:r>
            <a:r>
              <a:rPr lang="ru-RU" b="1" dirty="0"/>
              <a:t>млн. руб</a:t>
            </a:r>
            <a:r>
              <a:rPr lang="ru-RU" dirty="0"/>
              <a:t>. - ремонт подъездов в многоквартирных домах </a:t>
            </a:r>
            <a:r>
              <a:rPr lang="ru-RU" dirty="0" smtClean="0"/>
              <a:t>(57 подъездов)</a:t>
            </a:r>
            <a:endParaRPr lang="ru-RU" dirty="0"/>
          </a:p>
          <a:p>
            <a:pPr>
              <a:lnSpc>
                <a:spcPts val="2200"/>
              </a:lnSpc>
            </a:pPr>
            <a:r>
              <a:rPr lang="ru-RU" b="1" dirty="0" smtClean="0">
                <a:cs typeface="Times New Roman" panose="02020603050405020304" pitchFamily="18" charset="0"/>
              </a:rPr>
              <a:t>83,0 млн. руб. - </a:t>
            </a:r>
            <a:r>
              <a:rPr lang="ru-RU" dirty="0" smtClean="0">
                <a:cs typeface="Times New Roman" panose="02020603050405020304" pitchFamily="18" charset="0"/>
              </a:rPr>
              <a:t>р</a:t>
            </a:r>
            <a:r>
              <a:rPr lang="ru-RU" dirty="0" smtClean="0"/>
              <a:t>емонт </a:t>
            </a:r>
            <a:r>
              <a:rPr lang="ru-RU" dirty="0"/>
              <a:t>дворовых </a:t>
            </a:r>
            <a:r>
              <a:rPr lang="ru-RU" dirty="0" smtClean="0"/>
              <a:t>территорий (7 дворовых территорий)</a:t>
            </a:r>
            <a:endParaRPr lang="ru-RU" b="1" dirty="0"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endParaRPr lang="ru-RU" sz="1400" b="1" dirty="0" smtClean="0"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0" y="-186047"/>
            <a:ext cx="12191999" cy="945059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«Формирование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современной комфортной городской среды» </a:t>
            </a: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74" name="Picture 2" descr="https://avatars.mds.yandex.net/i?id=67550e1e77d737473839ca3edeada8b131259f3c-4238926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50" y="1269749"/>
            <a:ext cx="2989261" cy="209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klin.am/wp-content/uploads/2018/11/podiez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5" y="4236828"/>
            <a:ext cx="2922586" cy="21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6445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"/>
          <p:cNvGraphicFramePr>
            <a:graphicFrameLocks/>
          </p:cNvGraphicFramePr>
          <p:nvPr/>
        </p:nvGraphicFramePr>
        <p:xfrm>
          <a:off x="4852988" y="2787650"/>
          <a:ext cx="6680200" cy="44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Object 30"/>
          <p:cNvGraphicFramePr>
            <a:graphicFrameLocks/>
          </p:cNvGraphicFramePr>
          <p:nvPr/>
        </p:nvGraphicFramePr>
        <p:xfrm>
          <a:off x="396875" y="9909175"/>
          <a:ext cx="2879725" cy="46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3363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5"/>
          <a:srcRect l="2750" t="10805" r="18117" b="57700"/>
          <a:stretch>
            <a:fillRect/>
          </a:stretch>
        </p:blipFill>
        <p:spPr bwMode="auto">
          <a:xfrm>
            <a:off x="0" y="6527364"/>
            <a:ext cx="12192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0" y="6182933"/>
            <a:ext cx="3276600" cy="488100"/>
          </a:xfrm>
        </p:spPr>
        <p:txBody>
          <a:bodyPr/>
          <a:lstStyle/>
          <a:p>
            <a:pPr>
              <a:defRPr/>
            </a:pPr>
            <a:fld id="{4C318944-D14C-4493-8125-8D2BD3628286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75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3366" name="Прямоугольник 5"/>
          <p:cNvSpPr>
            <a:spLocks noChangeArrowheads="1"/>
          </p:cNvSpPr>
          <p:nvPr/>
        </p:nvSpPr>
        <p:spPr bwMode="auto">
          <a:xfrm>
            <a:off x="495636" y="1118664"/>
            <a:ext cx="7283798" cy="417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800" b="1" dirty="0" smtClean="0"/>
          </a:p>
          <a:p>
            <a:pPr>
              <a:spcAft>
                <a:spcPts val="600"/>
              </a:spcAft>
            </a:pPr>
            <a:r>
              <a:rPr lang="ru-RU" sz="1800" b="1" dirty="0" smtClean="0"/>
              <a:t>Подпрограмма «Обеспечение </a:t>
            </a:r>
            <a:r>
              <a:rPr lang="ru-RU" sz="1800" b="1" dirty="0"/>
              <a:t>мероприятий по переселению граждан из аварийного жилищного фонда в Московской </a:t>
            </a:r>
            <a:r>
              <a:rPr lang="ru-RU" sz="1800" b="1" dirty="0" smtClean="0"/>
              <a:t>области» </a:t>
            </a:r>
            <a:r>
              <a:rPr lang="ru-RU" sz="1800" dirty="0" smtClean="0"/>
              <a:t>исполнена в сумме 21,9 млн. руб.</a:t>
            </a:r>
          </a:p>
          <a:p>
            <a:pPr>
              <a:spcAft>
                <a:spcPts val="600"/>
              </a:spcAft>
            </a:pPr>
            <a:endParaRPr lang="ru-RU" sz="1800" b="1" dirty="0" smtClean="0"/>
          </a:p>
          <a:p>
            <a:pPr>
              <a:spcAft>
                <a:spcPts val="600"/>
              </a:spcAft>
            </a:pPr>
            <a:r>
              <a:rPr lang="ru-RU" sz="1800" b="1" dirty="0" smtClean="0"/>
              <a:t>Подпрограмма </a:t>
            </a:r>
            <a:r>
              <a:rPr lang="ru-RU" sz="1800" b="1" dirty="0"/>
              <a:t>«Обеспечение мероприятий по переселению граждан из аварийного жилищного фонда в Московской </a:t>
            </a:r>
            <a:r>
              <a:rPr lang="ru-RU" sz="1800" b="1" dirty="0" smtClean="0"/>
              <a:t>области, признанного таковым после 1 января 2017 года» </a:t>
            </a:r>
            <a:r>
              <a:rPr lang="ru-RU" sz="1800" dirty="0" smtClean="0"/>
              <a:t>исполнена в сумме 486,8 млн. руб.</a:t>
            </a:r>
            <a:endParaRPr lang="ru-RU" sz="1800" dirty="0">
              <a:solidFill>
                <a:prstClr val="black"/>
              </a:solidFill>
              <a:cs typeface="Times New Roman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600"/>
              </a:spcAft>
            </a:pPr>
            <a:endParaRPr lang="ru-RU" sz="18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600"/>
              </a:spcAft>
            </a:pPr>
            <a:r>
              <a:rPr lang="ru-RU" sz="18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В 2025 </a:t>
            </a:r>
            <a:r>
              <a:rPr lang="ru-RU" sz="1800" dirty="0">
                <a:ea typeface="Times New Roman" panose="02020603050405020304" pitchFamily="18" charset="0"/>
                <a:cs typeface="Calibri" panose="020F0502020204030204" pitchFamily="34" charset="0"/>
              </a:rPr>
              <a:t>году </a:t>
            </a:r>
            <a:r>
              <a:rPr lang="ru-RU" sz="18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расселено </a:t>
            </a:r>
            <a:r>
              <a:rPr lang="ru-RU" sz="1800" dirty="0">
                <a:ea typeface="Times New Roman" panose="02020603050405020304" pitchFamily="18" charset="0"/>
                <a:cs typeface="Calibri" panose="020F0502020204030204" pitchFamily="34" charset="0"/>
              </a:rPr>
              <a:t>из непригодного для </a:t>
            </a:r>
            <a:r>
              <a:rPr lang="ru-RU" sz="18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проживания жилищного </a:t>
            </a:r>
            <a:r>
              <a:rPr lang="ru-RU" sz="1800" dirty="0">
                <a:ea typeface="Times New Roman" panose="02020603050405020304" pitchFamily="18" charset="0"/>
                <a:cs typeface="Calibri" panose="020F0502020204030204" pitchFamily="34" charset="0"/>
              </a:rPr>
              <a:t>фонда, признанного </a:t>
            </a:r>
            <a:r>
              <a:rPr lang="ru-RU" sz="18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аварийным 189 человек.</a:t>
            </a:r>
            <a:endParaRPr lang="ru-RU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                                                 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-216491"/>
            <a:ext cx="12192000" cy="1537397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Муниципальная программа «Переселение граждан из аварийного жилищного фонда» </a:t>
            </a:r>
          </a:p>
          <a:p>
            <a:pPr algn="ctr" font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сумме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508,7 млн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pic>
        <p:nvPicPr>
          <p:cNvPr id="2050" name="Picture 2" descr="Аварийный дом расселят в Клин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998" y="3972031"/>
            <a:ext cx="3976747" cy="238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9998" y="1320906"/>
            <a:ext cx="3976747" cy="25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532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Заголовок 1"/>
          <p:cNvSpPr>
            <a:spLocks noGrp="1"/>
          </p:cNvSpPr>
          <p:nvPr>
            <p:ph type="title"/>
          </p:nvPr>
        </p:nvSpPr>
        <p:spPr>
          <a:xfrm>
            <a:off x="277090" y="1"/>
            <a:ext cx="11776363" cy="711012"/>
          </a:xfrm>
        </p:spPr>
        <p:txBody>
          <a:bodyPr/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Информация о расходах бюджета в разрезе муниципальных программ с указанием достигнутых и плановых целевых показателей программ с объяснением причин их невыполнения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882650" y="6427960"/>
            <a:ext cx="1170803" cy="420052"/>
          </a:xfrm>
        </p:spPr>
        <p:txBody>
          <a:bodyPr/>
          <a:lstStyle/>
          <a:p>
            <a:pPr>
              <a:defRPr/>
            </a:pPr>
            <a:fld id="{FB96E830-9A5C-4EC1-B273-73B7ADCD0A3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76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360259"/>
              </p:ext>
            </p:extLst>
          </p:nvPr>
        </p:nvGraphicFramePr>
        <p:xfrm>
          <a:off x="148146" y="851157"/>
          <a:ext cx="11905307" cy="543665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367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23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28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77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639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107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5133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4145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74366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27661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к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195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Культура и туризм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6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30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роста числа пользователей муниципальных библиотек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75000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87006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86509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485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Цифровизация музейных фондов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1273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1273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1721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30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детей в возрасте от 5 до 18 лет, охваченных дополнительным образованием сферы кульутры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15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Число посещений мероприятий организаций культуры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единиц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1653,591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1536,067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1303,207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Не выполнен в полном объеме в связи с введенными ограничениями при проведении уличных массовых мероприятий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0549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11367" y="6490951"/>
            <a:ext cx="2280633" cy="367049"/>
          </a:xfrm>
        </p:spPr>
        <p:txBody>
          <a:bodyPr/>
          <a:lstStyle/>
          <a:p>
            <a:pPr>
              <a:defRPr/>
            </a:pPr>
            <a:fld id="{D67FAB04-B520-47A1-AA5B-84FA8F8F7A76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77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319300"/>
              </p:ext>
            </p:extLst>
          </p:nvPr>
        </p:nvGraphicFramePr>
        <p:xfrm>
          <a:off x="90498" y="164763"/>
          <a:ext cx="12022946" cy="651194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02877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954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Образование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885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Доступность дошкольного образования для детей в возрасте от трех до семи лет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4363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обучающихся, получающих начальное общее образование в государственных и муниципальных образовательных организациях, получающих бесплатное горячее питание, к общему количеству обучающихся, получающих начальное общее образование в государственных и муниципальных образовательных организациях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1286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детей-инвалидов, которым созданы условия для получения качественного начального общего, основного общего, среднего общего образования, в общей численности детей- инвалидов школьного возраста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285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детей в возрасте от 5 до 18 лет, охваченных дополнительным образованием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88,81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88,81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9540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11367" y="6490951"/>
            <a:ext cx="2280633" cy="367049"/>
          </a:xfrm>
        </p:spPr>
        <p:txBody>
          <a:bodyPr/>
          <a:lstStyle/>
          <a:p>
            <a:pPr>
              <a:defRPr/>
            </a:pPr>
            <a:fld id="{D67FAB04-B520-47A1-AA5B-84FA8F8F7A76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78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097307"/>
              </p:ext>
            </p:extLst>
          </p:nvPr>
        </p:nvGraphicFramePr>
        <p:xfrm>
          <a:off x="90498" y="164764"/>
          <a:ext cx="12022946" cy="640803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99287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7650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Социальная защита населения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506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числа граждан старшего возраста, ведущих активный образ жизни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6623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Низкая активность граждан старшего возраста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89284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детей, охваченных отдыхом и оздоровлением, в общей численности детей в возрасте от 7 до 15 лет, подлежащих оздоровлению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63,50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68,06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64,66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4764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 Доля детей, находящихся в трудной жизненной ситуации, охваченных отдыхом и оздоровлением, в общей численности детей в возрасте от 7 до 15 лет, находящихся в трудной жизненной ситуации, подлежащих оздоровлению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57,50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76,30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61,52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042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СО НКО, которым оказана поддержка органами местного самоуправления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Ассоциация го Клин "Лига </a:t>
                      </a:r>
                      <a:b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равных" расторгли договор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6323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доступных для инвалидов и других маломобильных групп населения муниципальных объектов инфраструктуры в общем количестве муниципальных объектов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4756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13019" y="6516710"/>
            <a:ext cx="3400425" cy="341290"/>
          </a:xfrm>
        </p:spPr>
        <p:txBody>
          <a:bodyPr/>
          <a:lstStyle/>
          <a:p>
            <a:pPr>
              <a:defRPr/>
            </a:pPr>
            <a:fld id="{F8134769-E464-4EE2-A7EA-1B5C9811BA5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79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201299"/>
              </p:ext>
            </p:extLst>
          </p:nvPr>
        </p:nvGraphicFramePr>
        <p:xfrm>
          <a:off x="90499" y="164764"/>
          <a:ext cx="12022947" cy="656957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693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226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94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73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4817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774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16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4817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23858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5011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</a:t>
                      </a:r>
                      <a:endParaRPr lang="ru-RU" sz="1200" b="1" i="1" u="none" strike="noStrike" kern="1200" spc="0" dirty="0" smtClean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2479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Спорт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6728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жителей муниципального образования  Московской области, систематически занимающихся физической культурой и спортом, в общей численности населения муниципального образования Московской области в возрасте 3-79 лет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61,56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68,30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68,00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817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обеспеченности граждан спортивными сооружениями исходя из единовременной пропускной способности объектов 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337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Эффективность использования существующих объектов спорта (отношение фактической посещаемости к нормативной пропускной способности)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2668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лиц с ограниченными возможностями здоровья и инвалидов, систематически занимающихся физической культурой и спортом, в общей численности указанной категории населения, проживающего в Московской области, не имеющего противопоказаний для занятий физической культурой и спортом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5743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Сохранена сеть организаций, реализующих дополнительные образовательные программы спортивной подготовки, в ведении органов управления в сфере физической культуры и 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362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61913" y="6570663"/>
            <a:ext cx="12253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8003" name="Group 115"/>
          <p:cNvGraphicFramePr>
            <a:graphicFrameLocks noGrp="1"/>
          </p:cNvGraphicFramePr>
          <p:nvPr>
            <p:extLst/>
          </p:nvPr>
        </p:nvGraphicFramePr>
        <p:xfrm>
          <a:off x="4304198" y="1717795"/>
          <a:ext cx="7556501" cy="4003870"/>
        </p:xfrm>
        <a:graphic>
          <a:graphicData uri="http://schemas.openxmlformats.org/drawingml/2006/table">
            <a:tbl>
              <a:tblPr/>
              <a:tblGrid>
                <a:gridCol w="496912">
                  <a:extLst>
                    <a:ext uri="{9D8B030D-6E8A-4147-A177-3AD203B41FA5}">
                      <a16:colId xmlns="" xmlns:a16="http://schemas.microsoft.com/office/drawing/2014/main" val="609059627"/>
                    </a:ext>
                  </a:extLst>
                </a:gridCol>
                <a:gridCol w="35538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46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5376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0739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11255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228600" marR="0" lvl="0" indent="-2286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080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Уточненный</a:t>
                      </a:r>
                    </a:p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Фактическое</a:t>
                      </a:r>
                    </a:p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 </a:t>
                      </a:r>
                    </a:p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342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ОБЩИЙ ОБЪЕМ ДОХОДОВ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9 479 134,2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9 333 928,5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98,5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5947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НАЛОГОВЫЕ И НЕНАЛОГОВЫЕ ДОХОДЫ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5 680 211,4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5 787 017,6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101,9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5947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1.2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БЕЗВОЗМЕЗДНЫЕ ПОСТУПЛЕНИЯ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3 798 922,8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3 546 910,9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93,4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4672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ОБЩИЙ ОБЪЕМ РАСХОДОВ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9 411 488,4*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8 915 455,0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94,7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85947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Профицит бюджета"+" 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+65 523,7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+418 473,5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4680"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ОБЪЕМ МУНИЦИПАЛЬНОГО ДОЛГА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53 600,0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53 600,0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7996" name="Text Box 939"/>
          <p:cNvSpPr txBox="1">
            <a:spLocks noChangeArrowheads="1"/>
          </p:cNvSpPr>
          <p:nvPr/>
        </p:nvSpPr>
        <p:spPr bwMode="auto">
          <a:xfrm>
            <a:off x="4401522" y="372460"/>
            <a:ext cx="736185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"/>
            <a:r>
              <a:rPr lang="ru-RU" altLang="ru-RU" sz="1800" b="1" dirty="0" smtClean="0"/>
              <a:t>ИНФОРМАЦИЯ </a:t>
            </a:r>
          </a:p>
          <a:p>
            <a:pPr algn="ctr" fontAlgn="b"/>
            <a:r>
              <a:rPr lang="ru-RU" altLang="ru-RU" sz="1800" b="1" dirty="0" smtClean="0"/>
              <a:t>О ВЫПОЛНЕНИИ ОСНОВНЫХ  ХАРАКТЕРИСТИК  </a:t>
            </a:r>
          </a:p>
          <a:p>
            <a:pPr algn="ctr" fontAlgn="b"/>
            <a:r>
              <a:rPr lang="ru-RU" altLang="ru-RU" sz="1800" b="1" dirty="0" smtClean="0"/>
              <a:t>БЮДЖЕТА ГОРОДСКОГО ОКРУГА КЛИН</a:t>
            </a:r>
            <a:endParaRPr lang="ru-RU" altLang="ru-RU" sz="1800" b="1" dirty="0"/>
          </a:p>
          <a:p>
            <a:pPr algn="ctr" fontAlgn="b"/>
            <a:r>
              <a:rPr lang="ru-RU" altLang="ru-RU" sz="1800" b="1" dirty="0"/>
              <a:t>за </a:t>
            </a:r>
            <a:r>
              <a:rPr lang="ru-RU" altLang="ru-RU" sz="1800" b="1" dirty="0" smtClean="0"/>
              <a:t>2025 </a:t>
            </a:r>
            <a:r>
              <a:rPr lang="ru-RU" altLang="ru-RU" sz="1800" b="1" dirty="0"/>
              <a:t>год, </a:t>
            </a:r>
            <a:r>
              <a:rPr lang="ru-RU" altLang="ru-RU" sz="1800" b="1" dirty="0" smtClean="0"/>
              <a:t>тыс. </a:t>
            </a:r>
            <a:r>
              <a:rPr lang="ru-RU" altLang="ru-RU" sz="1800" b="1" dirty="0"/>
              <a:t>рублей</a:t>
            </a:r>
            <a:endParaRPr lang="ru-RU" altLang="ru-RU" sz="1800" dirty="0"/>
          </a:p>
          <a:p>
            <a:endParaRPr lang="ru-RU" altLang="ru-RU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 flipV="1">
            <a:off x="11364686" y="6102220"/>
            <a:ext cx="662474" cy="755779"/>
          </a:xfrm>
        </p:spPr>
        <p:txBody>
          <a:bodyPr/>
          <a:lstStyle/>
          <a:p>
            <a:pPr>
              <a:defRPr/>
            </a:pPr>
            <a:fld id="{AC5A94B0-669D-4B8E-8BA6-35E3999E605A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78693" y="6187721"/>
            <a:ext cx="54210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ea typeface="Times New Roman" panose="02020603050405020304" pitchFamily="18" charset="0"/>
              </a:rPr>
              <a:t>*бюджетные </a:t>
            </a:r>
            <a:r>
              <a:rPr lang="ru-RU" sz="1000" dirty="0">
                <a:ea typeface="Times New Roman" panose="02020603050405020304" pitchFamily="18" charset="0"/>
              </a:rPr>
              <a:t>назначения утверждены в соответствии со сводной бюджетной росписью</a:t>
            </a:r>
            <a:endParaRPr lang="ru-RU" sz="1000" dirty="0"/>
          </a:p>
        </p:txBody>
      </p:sp>
      <p:pic>
        <p:nvPicPr>
          <p:cNvPr id="12" name="Рисунок 11" descr="https://thepresentation.ru/img/tmb/2/181671/f8bbb2c1b15bec9ea04922f45ee7e7b1-800x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5" y="3512421"/>
            <a:ext cx="4049485" cy="2344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001\Desktop\a36876fbc6ea5d69fda46418f7c7d348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6" y="262320"/>
            <a:ext cx="4049485" cy="3113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9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91575" y="6516710"/>
            <a:ext cx="3400425" cy="341290"/>
          </a:xfrm>
        </p:spPr>
        <p:txBody>
          <a:bodyPr/>
          <a:lstStyle/>
          <a:p>
            <a:pPr>
              <a:defRPr/>
            </a:pPr>
            <a:fld id="{F8134769-E464-4EE2-A7EA-1B5C9811BA5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80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526691"/>
              </p:ext>
            </p:extLst>
          </p:nvPr>
        </p:nvGraphicFramePr>
        <p:xfrm>
          <a:off x="90498" y="164765"/>
          <a:ext cx="12022946" cy="647827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4005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роста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1839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Развитие сельского хозяйства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291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Индекс производства продукции сельского хозяйства в хозяйствах всех категорий (в сопоставимых ценах) к предыдущему году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107,96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782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программа : Экология и окружающая среда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647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проведенных исследований состояния окружающей среды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8420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Численность населения, участвующего в мероприятиях по формированию экологической культуры и образования населения в сфере защиты окружающей среды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18000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18004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8468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ликвидированных отходов, на лесных участках в составе земель лесного фонда, не предоставленных гражданам и юридическим лицам, в общем объеме обнаруженных отходов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86047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прудов, на которых выполнены работы по очистке от мусора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Штука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0384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516710"/>
            <a:ext cx="3400425" cy="341290"/>
          </a:xfrm>
        </p:spPr>
        <p:txBody>
          <a:bodyPr/>
          <a:lstStyle/>
          <a:p>
            <a:pPr>
              <a:defRPr/>
            </a:pPr>
            <a:fld id="{F8134769-E464-4EE2-A7EA-1B5C9811BA5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81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768954"/>
              </p:ext>
            </p:extLst>
          </p:nvPr>
        </p:nvGraphicFramePr>
        <p:xfrm>
          <a:off x="90499" y="278082"/>
          <a:ext cx="12008457" cy="624782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47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27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062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78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605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256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4965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3057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07485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5855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endParaRPr lang="ru-RU" sz="1200" b="1" i="1" u="none" strike="noStrike" kern="1200" spc="0" dirty="0" smtClean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359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Безопасность и обеспечение безопасности жизнедеятельности населения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784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доли социально значимых объектов (учреждений), оборудованных в целях антитеррористической защищенности средствами безопасности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807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Сокращение среднего времени совместного реагирования нескольких экстренных оперативных служб на обращения населения по единому номеру «112» на территории муниципального образования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Минуты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42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Снижение общего количества преступлений, совершенных на территории муниципального образования, не менее чем на 3% ежегодно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преступлений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04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Обеспеченность населения Московской области средствами индивидуальной защиты, медицинскими средствами индивидуальной защиты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4567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5406" y="6490953"/>
            <a:ext cx="3348038" cy="367047"/>
          </a:xfrm>
        </p:spPr>
        <p:txBody>
          <a:bodyPr/>
          <a:lstStyle/>
          <a:p>
            <a:pPr>
              <a:defRPr/>
            </a:pPr>
            <a:fld id="{63050A8F-3732-4265-9558-C8E58A8E66C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82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24739"/>
              </p:ext>
            </p:extLst>
          </p:nvPr>
        </p:nvGraphicFramePr>
        <p:xfrm>
          <a:off x="90498" y="199177"/>
          <a:ext cx="12022946" cy="639364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109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25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6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357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578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0315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8978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19942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1147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endParaRPr lang="ru-RU" sz="1200" b="1" i="1" u="none" strike="noStrike" kern="1200" spc="0" dirty="0" smtClean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4307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Жилище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92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жилищного строительства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Квадратный метр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201598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244029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185523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989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семей, улучшивших жилищные условия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Семья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4307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 smtClean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программа : Развитие инженерной инфраструктуры, энергоэффективности и отрасли обращения с отходами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954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актуальных схем теплоснабжения, водоснабжения и водоотведения, программ комплексного развития систем коммунальной инфраструктуры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42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многоквартирных домов с присвоенными классами энергоэфективности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20,95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20,45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20,45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24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Оснащенность многоквартирных домов общедомовыми (коллективными) приборами учета потребляемых энергетических ресурсов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85,0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79,43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200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Капитально отремонтировано объектов ремонтных программ концессионеров, ремонт которых выполнен с использованием средств, предоставленных иных межбюджетных трансфертов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Заявка к возмещению предоставлена на 28 объектов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4640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70244" y="6555345"/>
            <a:ext cx="2743200" cy="302654"/>
          </a:xfrm>
        </p:spPr>
        <p:txBody>
          <a:bodyPr/>
          <a:lstStyle/>
          <a:p>
            <a:pPr>
              <a:defRPr/>
            </a:pPr>
            <a:fld id="{A9FA771A-139A-449D-8946-248C49C7BCC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83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798930"/>
              </p:ext>
            </p:extLst>
          </p:nvPr>
        </p:nvGraphicFramePr>
        <p:xfrm>
          <a:off x="90498" y="253499"/>
          <a:ext cx="12022946" cy="602577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05466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6175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2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Предпринимательство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837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Объем инвестиций, привлеченных в основной капитал (без учета бюджетных инвестиций), на душу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101,52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79,36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7709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среднемесячной заработной платы работников организаций, не относящихся к субъектам малого предпринимательства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643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Число субъектов МСП в расчете на 10 тыс. человек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Единиц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378,3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381,40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381,90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564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вновь созданных субъектов малого и среднего бизнеса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3563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Обеспеченность населения предприятиями общественного питания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Посадочных мест /на 1000 жителей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34,12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38,00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39,78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3892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70244" y="6555345"/>
            <a:ext cx="2743200" cy="302654"/>
          </a:xfrm>
        </p:spPr>
        <p:txBody>
          <a:bodyPr/>
          <a:lstStyle/>
          <a:p>
            <a:pPr>
              <a:defRPr/>
            </a:pPr>
            <a:fld id="{A9FA771A-139A-449D-8946-248C49C7BCC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84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77596"/>
              </p:ext>
            </p:extLst>
          </p:nvPr>
        </p:nvGraphicFramePr>
        <p:xfrm>
          <a:off x="81352" y="203340"/>
          <a:ext cx="12032092" cy="639888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281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6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316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218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60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4979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8600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18337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02540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роста к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7402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2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Управление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имуществом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и  муниципальными финансами</a:t>
                      </a: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45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Поступления доходов в бюджет муниципального образования от распоряжения муниципальным имуществом и землей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31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Прирост земельного налога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56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недвижимости, вовлеченной в налоговый оборот (ВНО)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120,24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871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Отношение дефицита бюджета к доходам бюджета без учета безвозмездных поступлений и (или) поступлений налоговых доходов по дополнительным нормативам отчислений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≤10,0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013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Отношение объема муниципального долга к годовому объему доходов бюджета без учета безвозмездных поступлений и (или) поступлений налоговых доходов по дополнительным нормативам отчислений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&lt;50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4075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70244" y="6555345"/>
            <a:ext cx="2743200" cy="302654"/>
          </a:xfrm>
        </p:spPr>
        <p:txBody>
          <a:bodyPr/>
          <a:lstStyle/>
          <a:p>
            <a:pPr>
              <a:defRPr/>
            </a:pPr>
            <a:fld id="{A9FA771A-139A-449D-8946-248C49C7BCC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85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122125"/>
              </p:ext>
            </p:extLst>
          </p:nvPr>
        </p:nvGraphicFramePr>
        <p:xfrm>
          <a:off x="90498" y="253499"/>
          <a:ext cx="12022946" cy="652950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6303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132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2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2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Развитие институтов гражданского общества, повышение эффективности местного самоуправления  и реализации молодежной политики </a:t>
                      </a: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766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Повышение информированности населения муниципального образования Московской области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129,72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129,72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961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Доля реализованных проектов инициативного бюджетирования от общего числа заявленных проектов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544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молодежи, задействованной в мероприятиях по вовлечению в творческую деятельность, от общего числа молодежи в муниципальном образовании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48,60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48,60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89,42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1484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Общая численность граждан Российской Федерации, вовлеченных центрами (сообществами, объединениями) поддержки добровольчества (волонтерства) на базе образовательных организаций, некоммерческих организаций, государственных и муниципальных учреждений, в добровольческую (волонтерскую) деятельность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Миллион 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0,024116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0,024116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0,033917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3030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799" y="6457948"/>
            <a:ext cx="3343275" cy="365125"/>
          </a:xfrm>
        </p:spPr>
        <p:txBody>
          <a:bodyPr/>
          <a:lstStyle/>
          <a:p>
            <a:pPr>
              <a:defRPr/>
            </a:pPr>
            <a:fld id="{5C85C6DD-900A-4804-9233-CA0747FC68E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86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586529"/>
              </p:ext>
            </p:extLst>
          </p:nvPr>
        </p:nvGraphicFramePr>
        <p:xfrm>
          <a:off x="80872" y="192889"/>
          <a:ext cx="12022946" cy="649266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7400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роста к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516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4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4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4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Развитие и функционирование дорожно-транспортного комплекса</a:t>
                      </a:r>
                      <a:endParaRPr lang="ru-RU" sz="14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0237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организации транспортного обслуживания населения на муниципальных маршрутах регулярных перевозок по регулируемым тарифам в границах муниципального образования Московской области, включенных в Перечень маршрутов регулярных перевозок по регулируемым тарифам, на которых отдельным категориям граждан предоставляются меры социальной поддержки, утверждаемый Правительством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Транспортные работы выполняются АО «Мострансавто». Невыполнение рейсов происходит по причине технической неисправности подвижного состава и отсутствием резервных транспортных средств</a:t>
                      </a:r>
                      <a:b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789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автомобильных дорог местного значения, соответствующих нормативным требованиям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Произведен ремонт дороги не в полном объеме (расторжение контракта а/д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Бирево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887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погибших в дорожно-транспортных происшествиях, человек на 100 тысяч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Человек на 100 тыс.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8,75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 2025 г. погибло 21 человек, в том числе 4 - на дорогах фед. значения, 13 - на дороге  рег. значения, 1 - на дорогах мун. значения, 3 - на ж/д путях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74885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799" y="6457948"/>
            <a:ext cx="3343275" cy="365125"/>
          </a:xfrm>
        </p:spPr>
        <p:txBody>
          <a:bodyPr/>
          <a:lstStyle/>
          <a:p>
            <a:pPr>
              <a:defRPr/>
            </a:pPr>
            <a:fld id="{5C85C6DD-900A-4804-9233-CA0747FC68E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87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842128"/>
              </p:ext>
            </p:extLst>
          </p:nvPr>
        </p:nvGraphicFramePr>
        <p:xfrm>
          <a:off x="90499" y="99635"/>
          <a:ext cx="11939575" cy="647486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541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145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84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54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9353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540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550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4915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91392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90139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208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Цифровое муниципальное образование 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973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удовлетворенности граждан качеством предоставления государственных и муниципальных услуг в МФЦ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97,46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99,01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98,04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6112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доли защищенных по требованиям безопасности информации информационных систем, используемых ОМСУ муниципального образования Московской области, в соответствии с категорией обрабатываемой информации, а также персональных компьютеров, используемых на рабочих местах работников, обеспеченных антивирусным программным обеспечением с регулярным обновлением соответствующих баз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35194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50" b="0" i="0" u="none" strike="noStrike">
                          <a:effectLst/>
                          <a:latin typeface="Times New Roman" panose="02020603050405020304" pitchFamily="18" charset="0"/>
                        </a:rPr>
                        <a:t>Доля муниципальных (государственных) услуг, предоставленных без нарушения регламентного срока при оказании услуг в электронном виде на региональном портале государственных услуг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98,00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99,95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99,95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5462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юридически значимого электронного документооборота в органах местного самоуправления и подведомственных им учреждениях в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3060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24900" y="6448424"/>
            <a:ext cx="3324226" cy="365125"/>
          </a:xfrm>
        </p:spPr>
        <p:txBody>
          <a:bodyPr/>
          <a:lstStyle/>
          <a:p>
            <a:pPr>
              <a:defRPr/>
            </a:pPr>
            <a:fld id="{8936E13A-6394-4391-A494-C9200E64A883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88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06072"/>
              </p:ext>
            </p:extLst>
          </p:nvPr>
        </p:nvGraphicFramePr>
        <p:xfrm>
          <a:off x="90498" y="149070"/>
          <a:ext cx="12022946" cy="637400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52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9737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792">
                <a:tc gridSpan="9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</a:t>
                      </a:r>
                      <a:r>
                        <a:rPr lang="ru-RU" sz="1300" b="1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программа : 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Архитектура и градостроительство </a:t>
                      </a:r>
                      <a:endParaRPr lang="ru-RU" sz="13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200" b="1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7239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Обеспеченность актуальными документами территориального планирования и градостроительного зонирования муниципального образования Московской области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520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ликвидированных самовольных, недостроенных и аварийных объектов на территории муниципального образования Московской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5792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 smtClean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программа : Формирование современной комфортной городской среды 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0813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благоустроенных общественных территорий (нарастающим итогом)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983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Замена и модернизация детских игровых площадок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18008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Обеспечено содержание дворовых территорий и общественных пространств за счет бюджетных средств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Тыс.квадратных метров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2327,8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2327,8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2706,2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50864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Устройство систем наружного освещения в рамках реализации проекта "Светлый город"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5399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5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Замена неэнергоэффективных светильников наружного освещения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Единица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168,7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301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77350" y="6356349"/>
            <a:ext cx="2743200" cy="365125"/>
          </a:xfrm>
        </p:spPr>
        <p:txBody>
          <a:bodyPr/>
          <a:lstStyle/>
          <a:p>
            <a:pPr>
              <a:defRPr/>
            </a:pPr>
            <a:fld id="{1AA87E3F-A0BB-45A9-B182-88927331402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89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545007"/>
              </p:ext>
            </p:extLst>
          </p:nvPr>
        </p:nvGraphicFramePr>
        <p:xfrm>
          <a:off x="0" y="343556"/>
          <a:ext cx="12048475" cy="590523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68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921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6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18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68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23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41150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9545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Показатели муниципальных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Единица измерения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Планируемое значение показателя на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за</a:t>
                      </a:r>
                      <a:r>
                        <a:rPr lang="ru-RU" sz="1200" b="1" i="1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2025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 исполнения планируемого значения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Достигнутое значение показателя за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</a:t>
                      </a:r>
                      <a:endParaRPr lang="ru-RU" sz="1200" b="1" i="1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Темп роста </a:t>
                      </a: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 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2024 году, </a:t>
                      </a: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1" i="1" u="none" strike="noStrike" kern="1200" spc="0" dirty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Пояснения причин невыполнения плановых значений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2410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 dirty="0" smtClean="0"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Mangal" pitchFamily="2"/>
                        </a:rPr>
                        <a:t> </a:t>
                      </a:r>
                      <a:r>
                        <a:rPr lang="ru-RU" sz="1300" b="1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Муниципальная программа :</a:t>
                      </a:r>
                      <a:r>
                        <a:rPr lang="ru-RU" sz="1300" b="1" i="0" u="none" strike="noStrike" kern="1200" spc="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Переселение граждан из аварийного жилищного фонда</a:t>
                      </a:r>
                      <a:endParaRPr lang="ru-RU" sz="1300" b="1" i="0" u="none" strike="noStrike" kern="1200" spc="0" dirty="0" smtClean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3027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граждан, расселенных из непригодного для проживания жилищного фонда, признанного аварийным до 01.01.2017 года,  расселенного по Подпрограмме 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0,009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0,235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Заключены 2 договора социального найма. Переселены 4 человека, 89,5 кв.м, 2 помещения. Заключены 4 соглашения о выкупе(судебное решение). Переселены 5 человек, 292,6 кв.м, 4помещения.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2263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квадратных метров непригодного для проживания жилищного фонда, признанного аварийными до 01.01.2017 года, расселенного по Подпрограмме 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квадратных метров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8,2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4910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граждан расселенных из непригодного для проживания жилищного фонда, признанного аварийным после 1 января 2017 года, расселенного по Подпрограмме 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человек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0,205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87,8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Переселение осуществляется путём предоставления гражданам жилищного сертификата и заключения соглашения об изъятии жилого помещения путем выкупа. Расселено 74 аварийных помещений, 180 человек, 3136,72 кв.м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4910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4</a:t>
                      </a:r>
                      <a:endParaRPr lang="ru-RU" sz="1200" b="0" i="0" u="none" strike="noStrike" kern="1200" spc="0" dirty="0"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квадратных метров непригодного для проживания жилищного фонда, признанного аварийным после 1 января 2017 года, расселенного по Подпрограмме 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Тысяча квадратных метров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3,14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90,8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новый показатель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4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3"/>
          <a:srcRect l="2750" t="10805" r="18117" b="57700"/>
          <a:stretch>
            <a:fillRect/>
          </a:stretch>
        </p:blipFill>
        <p:spPr bwMode="auto">
          <a:xfrm>
            <a:off x="-90616" y="6721475"/>
            <a:ext cx="12282616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128952"/>
            <a:ext cx="3581400" cy="592524"/>
          </a:xfrm>
        </p:spPr>
        <p:txBody>
          <a:bodyPr/>
          <a:lstStyle/>
          <a:p>
            <a:pPr>
              <a:defRPr/>
            </a:pPr>
            <a:fld id="{F1C5AEB9-36B4-461F-A45E-A9DFF660B6C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5"/>
          <p:cNvGraphicFramePr>
            <a:graphicFrameLocks noGrp="1"/>
          </p:cNvGraphicFramePr>
          <p:nvPr>
            <p:ph idx="1"/>
            <p:extLst/>
          </p:nvPr>
        </p:nvGraphicFramePr>
        <p:xfrm>
          <a:off x="187190" y="896472"/>
          <a:ext cx="3918646" cy="5638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78475" y="222049"/>
            <a:ext cx="105444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Показатели долговой нагрузки на бюджет городского округа Клин</a:t>
            </a:r>
            <a:endParaRPr lang="ru-RU" sz="2000" b="1" dirty="0"/>
          </a:p>
        </p:txBody>
      </p:sp>
      <p:graphicFrame>
        <p:nvGraphicFramePr>
          <p:cNvPr id="10" name="Object 16"/>
          <p:cNvGraphicFramePr>
            <a:graphicFrameLocks noChangeAspect="1"/>
          </p:cNvGraphicFramePr>
          <p:nvPr>
            <p:extLst/>
          </p:nvPr>
        </p:nvGraphicFramePr>
        <p:xfrm>
          <a:off x="5393225" y="1111764"/>
          <a:ext cx="5570148" cy="2083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224966" y="660932"/>
            <a:ext cx="4738407" cy="600075"/>
          </a:xfrm>
        </p:spPr>
        <p:txBody>
          <a:bodyPr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обслуживание муниципального долга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руб.</a:t>
            </a: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4413381" y="3219062"/>
            <a:ext cx="2388636" cy="1483568"/>
          </a:xfrm>
          <a:prstGeom prst="downArrowCallout">
            <a:avLst/>
          </a:prstGeom>
          <a:solidFill>
            <a:schemeClr val="accent6"/>
          </a:solidFill>
          <a:ln w="25400" cap="flat" cmpd="sng" algn="ctr">
            <a:solidFill>
              <a:srgbClr val="549E39">
                <a:shade val="50000"/>
              </a:srgbClr>
            </a:solidFill>
            <a:prstDash val="solid"/>
          </a:ln>
          <a:effectLst>
            <a:glow rad="228600">
              <a:srgbClr val="549E39">
                <a:satMod val="175000"/>
                <a:alpha val="40000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НАЛОГОВЫЕ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И НЕНАЛОГОВЫЕ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ДОХОДЫ (без доп. норматива)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МЛН.РУБ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ru-RU" sz="1100" b="1" kern="0" dirty="0" smtClean="0">
                <a:solidFill>
                  <a:sysClr val="window" lastClr="FFFFFF"/>
                </a:solidFill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7128587" y="3219061"/>
            <a:ext cx="2230018" cy="1483569"/>
          </a:xfrm>
          <a:prstGeom prst="downArrowCallout">
            <a:avLst/>
          </a:prstGeom>
          <a:solidFill>
            <a:schemeClr val="accent6"/>
          </a:solidFill>
          <a:ln w="25400" cap="flat" cmpd="sng" algn="ctr">
            <a:solidFill>
              <a:srgbClr val="549E39">
                <a:shade val="50000"/>
              </a:srgbClr>
            </a:solidFill>
            <a:prstDash val="solid"/>
          </a:ln>
          <a:effectLst>
            <a:glow rad="228600">
              <a:srgbClr val="549E39">
                <a:satMod val="175000"/>
                <a:alpha val="40000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МУНИЦИПАЛЬНЫЙ ДОЛГ,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МЛН. РУБ.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9722106" y="3219061"/>
            <a:ext cx="2211357" cy="1483569"/>
          </a:xfrm>
          <a:prstGeom prst="downArrowCallout">
            <a:avLst/>
          </a:prstGeom>
          <a:solidFill>
            <a:schemeClr val="accent6"/>
          </a:solidFill>
          <a:ln w="25400" cap="flat" cmpd="sng" algn="ctr">
            <a:solidFill>
              <a:srgbClr val="549E39">
                <a:shade val="50000"/>
              </a:srgbClr>
            </a:solidFill>
            <a:prstDash val="solid"/>
          </a:ln>
          <a:effectLst>
            <a:glow rad="228600">
              <a:srgbClr val="549E39">
                <a:satMod val="175000"/>
                <a:alpha val="40000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УРОВЕНЬ ДОЛГА К ДОХОДАМ,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Arial" panose="020B0604020202020204" pitchFamily="34" charset="0"/>
                <a:cs typeface="Times New Roman" panose="02020603050405020304" pitchFamily="18" charset="0"/>
              </a:rPr>
              <a:t> %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https://data.nalog.ru/cdn/image/2273633/original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382" y="4839155"/>
            <a:ext cx="2388636" cy="1754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tver24.com/wp-content/uploads/2019/05/gosdol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837" y="4839154"/>
            <a:ext cx="2211355" cy="1745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kubnews.ru/upload/resize_cache/iblock/4d8/1200_630_2/4d80781344c0ab04f7c2eeea3e57cc2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587" y="4839155"/>
            <a:ext cx="2298442" cy="1745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7539135" y="5943498"/>
            <a:ext cx="1887894" cy="76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4400" dirty="0">
              <a:solidFill>
                <a:srgbClr val="00009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3110" y="5929705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28797" y="5613568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3366CC"/>
                </a:solidFill>
              </a:rPr>
              <a:t>3 095,8</a:t>
            </a:r>
            <a:endParaRPr lang="ru-RU" sz="5400" b="1" dirty="0">
              <a:solidFill>
                <a:srgbClr val="3366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78909" y="5563503"/>
            <a:ext cx="15311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3366CC"/>
                </a:solidFill>
              </a:rPr>
              <a:t>53,6</a:t>
            </a:r>
            <a:endParaRPr lang="ru-RU" sz="6000" b="1" dirty="0">
              <a:solidFill>
                <a:srgbClr val="3366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54549" y="5417574"/>
            <a:ext cx="16789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1,7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20" name="Рисунок 19" descr="https://xn----8sbalgtaqconcpuji4ai0e.xn--p1ai/sites/default/files/3e49978e1ac896c096eec580785b0716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976" y="1090291"/>
            <a:ext cx="1428750" cy="13007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2873829" y="2098590"/>
            <a:ext cx="1045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FFFFFF"/>
                </a:solidFill>
              </a:rPr>
              <a:t>м</a:t>
            </a:r>
            <a:r>
              <a:rPr lang="ru-RU" sz="1500" dirty="0" smtClean="0">
                <a:solidFill>
                  <a:srgbClr val="FFFFFF"/>
                </a:solidFill>
              </a:rPr>
              <a:t>лн. руб</a:t>
            </a:r>
            <a:r>
              <a:rPr lang="ru-RU" dirty="0" smtClean="0">
                <a:solidFill>
                  <a:srgbClr val="FFFFFF"/>
                </a:solidFill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0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/>
          </p:nvPr>
        </p:nvSpPr>
        <p:spPr>
          <a:xfrm>
            <a:off x="838200" y="554692"/>
            <a:ext cx="10515600" cy="64293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i="1" dirty="0" smtClean="0">
                <a:latin typeface="Times New Roman" panose="02020603050405020304" pitchFamily="18" charset="0"/>
              </a:rPr>
              <a:t>Контактная информация </a:t>
            </a:r>
            <a:br>
              <a:rPr lang="ru-RU" altLang="ru-RU" sz="3200" b="1" i="1" dirty="0" smtClean="0">
                <a:latin typeface="Times New Roman" panose="02020603050405020304" pitchFamily="18" charset="0"/>
              </a:rPr>
            </a:br>
            <a:r>
              <a:rPr lang="ru-RU" altLang="ru-RU" sz="3200" b="1" i="1" dirty="0" smtClean="0">
                <a:latin typeface="Times New Roman" panose="02020603050405020304" pitchFamily="18" charset="0"/>
              </a:rPr>
              <a:t>и обратная связь</a:t>
            </a:r>
            <a:br>
              <a:rPr lang="ru-RU" altLang="ru-RU" sz="3200" b="1" i="1" dirty="0" smtClean="0">
                <a:latin typeface="Times New Roman" panose="02020603050405020304" pitchFamily="18" charset="0"/>
              </a:rPr>
            </a:br>
            <a:endParaRPr lang="ru-RU" altLang="ru-RU" sz="3200" b="1" i="1" dirty="0" smtClean="0">
              <a:latin typeface="Times New Roman" panose="02020603050405020304" pitchFamily="18" charset="0"/>
            </a:endParaRPr>
          </a:p>
        </p:txBody>
      </p:sp>
      <p:sp>
        <p:nvSpPr>
          <p:cNvPr id="105475" name="Rectangle 3"/>
          <p:cNvSpPr>
            <a:spLocks noGrp="1"/>
          </p:cNvSpPr>
          <p:nvPr>
            <p:ph idx="1"/>
          </p:nvPr>
        </p:nvSpPr>
        <p:spPr>
          <a:xfrm>
            <a:off x="0" y="1984375"/>
            <a:ext cx="11353800" cy="4192588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2400" b="1" dirty="0" smtClean="0">
              <a:latin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2400" b="1" dirty="0" smtClean="0">
              <a:latin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</a:rPr>
              <a:t>Финансово-экономическое управление 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</a:rPr>
              <a:t>    Администрации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городского округа Клин</a:t>
            </a:r>
            <a:endParaRPr lang="ru-RU" altLang="ru-RU" sz="2400" b="1" dirty="0">
              <a:latin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</a:rPr>
              <a:t>г. Клин,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Советская площадь, д.18А</a:t>
            </a:r>
            <a:endParaRPr lang="en-US" altLang="ru-RU" sz="2400" b="1" dirty="0">
              <a:latin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500" b="1" dirty="0">
              <a:latin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dirty="0" smtClean="0">
                <a:latin typeface="Times New Roman" panose="02020603050405020304" pitchFamily="18" charset="0"/>
              </a:rPr>
              <a:t>Телефон: </a:t>
            </a:r>
            <a:r>
              <a:rPr lang="ru-RU" altLang="ru-RU" sz="2400" dirty="0">
                <a:latin typeface="Times New Roman" panose="02020603050405020304" pitchFamily="18" charset="0"/>
              </a:rPr>
              <a:t>8(49624)58078 </a:t>
            </a:r>
            <a:r>
              <a:rPr lang="en-US" altLang="ru-RU" sz="2400" dirty="0" smtClean="0">
                <a:latin typeface="Times New Roman" panose="02020603050405020304" pitchFamily="18" charset="0"/>
              </a:rPr>
              <a:t>e-mail</a:t>
            </a:r>
            <a:r>
              <a:rPr lang="ru-RU" altLang="ru-RU" sz="2400" dirty="0" smtClean="0">
                <a:latin typeface="Times New Roman" panose="02020603050405020304" pitchFamily="18" charset="0"/>
              </a:rPr>
              <a:t>: </a:t>
            </a:r>
            <a:r>
              <a:rPr lang="en-US" altLang="ru-RU" sz="2400" dirty="0" err="1" smtClean="0">
                <a:latin typeface="Times New Roman" panose="02020603050405020304" pitchFamily="18" charset="0"/>
              </a:rPr>
              <a:t>klin_fin</a:t>
            </a:r>
            <a:r>
              <a:rPr lang="ru-RU" altLang="ru-RU" sz="2400" dirty="0" smtClean="0">
                <a:latin typeface="Times New Roman" panose="02020603050405020304" pitchFamily="18" charset="0"/>
              </a:rPr>
              <a:t>.</a:t>
            </a:r>
            <a:r>
              <a:rPr lang="en-US" altLang="ru-RU" sz="2400" dirty="0" err="1" smtClean="0">
                <a:latin typeface="Times New Roman" panose="02020603050405020304" pitchFamily="18" charset="0"/>
              </a:rPr>
              <a:t>upr@mosreg</a:t>
            </a:r>
            <a:r>
              <a:rPr lang="ru-RU" altLang="ru-RU" sz="2400" dirty="0" smtClean="0">
                <a:latin typeface="Times New Roman" panose="02020603050405020304" pitchFamily="18" charset="0"/>
              </a:rPr>
              <a:t>.</a:t>
            </a:r>
            <a:r>
              <a:rPr lang="en-US" altLang="ru-RU" sz="2400" dirty="0" err="1" smtClean="0">
                <a:latin typeface="Times New Roman" panose="02020603050405020304" pitchFamily="18" charset="0"/>
              </a:rPr>
              <a:t>ru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;</a:t>
            </a:r>
            <a:r>
              <a:rPr lang="en-US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</a:rPr>
              <a:t>tele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https://t.me/klinskoefeu</a:t>
            </a:r>
            <a:endParaRPr lang="en-US" alt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</a:rPr>
              <a:t>Мы открыты для ваших замечаний и конструктивных предложений</a:t>
            </a:r>
            <a:endParaRPr lang="ru-RU" altLang="ru-RU" sz="3200" b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1000" dirty="0" smtClean="0"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Часы работы :</a:t>
            </a:r>
            <a:r>
              <a:rPr lang="en-US" altLang="ru-RU" sz="1800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800" dirty="0" smtClean="0">
                <a:latin typeface="Times New Roman" panose="02020603050405020304" pitchFamily="18" charset="0"/>
              </a:rPr>
              <a:t>Пн., вт., ср, чт.,– 8.30 -17.45, пт. – 8.30 -16.30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Перерыв с 13.00 до 14.00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800" dirty="0">
                <a:latin typeface="Times New Roman" panose="02020603050405020304" pitchFamily="18" charset="0"/>
              </a:rPr>
              <a:t>Г</a:t>
            </a:r>
            <a:r>
              <a:rPr lang="ru-RU" altLang="ru-RU" sz="1800" dirty="0" smtClean="0">
                <a:latin typeface="Times New Roman" panose="02020603050405020304" pitchFamily="18" charset="0"/>
              </a:rPr>
              <a:t>рафик личного приема граждан: осуществляется по мере их обращения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   (в рабочее время учреждения)</a:t>
            </a:r>
          </a:p>
        </p:txBody>
      </p:sp>
      <p:pic>
        <p:nvPicPr>
          <p:cNvPr id="157700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70663"/>
            <a:ext cx="122459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624" y="638969"/>
            <a:ext cx="2840947" cy="2103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10624" y="6176963"/>
            <a:ext cx="3381375" cy="476249"/>
          </a:xfrm>
        </p:spPr>
        <p:txBody>
          <a:bodyPr/>
          <a:lstStyle/>
          <a:p>
            <a:pPr>
              <a:defRPr/>
            </a:pPr>
            <a:fld id="{BBE2FB60-4ABB-4E96-AACD-89526674FEAD}" type="slidenum">
              <a:rPr lang="ru-RU" altLang="ru-RU"/>
              <a:pPr>
                <a:defRPr/>
              </a:pPr>
              <a:t>90</a:t>
            </a:fld>
            <a:endParaRPr lang="ru-RU" alt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8" y="643876"/>
            <a:ext cx="3115570" cy="212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16" descr="C:\Users\shveduke.AKR\Documents\през\реклама и клин звучит\клин звучит.png"/>
          <p:cNvPicPr>
            <a:picLocks noChangeAspect="1" noChangeArrowheads="1"/>
          </p:cNvPicPr>
          <p:nvPr/>
        </p:nvPicPr>
        <p:blipFill>
          <a:blip r:embed="rId2"/>
          <a:srcRect l="2750" t="10805" r="18117" b="57700"/>
          <a:stretch>
            <a:fillRect/>
          </a:stretch>
        </p:blipFill>
        <p:spPr bwMode="auto">
          <a:xfrm>
            <a:off x="0" y="6570663"/>
            <a:ext cx="122459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10624" y="6176963"/>
            <a:ext cx="3381375" cy="476249"/>
          </a:xfrm>
        </p:spPr>
        <p:txBody>
          <a:bodyPr/>
          <a:lstStyle/>
          <a:p>
            <a:pPr>
              <a:defRPr/>
            </a:pPr>
            <a:fld id="{BBE2FB60-4ABB-4E96-AACD-89526674FEAD}" type="slidenum">
              <a:rPr lang="ru-RU" altLang="ru-RU"/>
              <a:pPr>
                <a:defRPr/>
              </a:pPr>
              <a:t>91</a:t>
            </a:fld>
            <a:endParaRPr lang="ru-RU" altLang="ru-RU" dirty="0"/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" y="224118"/>
            <a:ext cx="12166600" cy="630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19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37600</TotalTime>
  <Words>12879</Words>
  <Application>Microsoft Office PowerPoint</Application>
  <PresentationFormat>Широкоэкранный</PresentationFormat>
  <Paragraphs>3040</Paragraphs>
  <Slides>91</Slides>
  <Notes>82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91</vt:i4>
      </vt:variant>
    </vt:vector>
  </HeadingPairs>
  <TitlesOfParts>
    <vt:vector size="102" baseType="lpstr">
      <vt:lpstr>Microsoft YaHei</vt:lpstr>
      <vt:lpstr>Arial</vt:lpstr>
      <vt:lpstr>Calibri</vt:lpstr>
      <vt:lpstr>Calibri Light</vt:lpstr>
      <vt:lpstr>Courier New</vt:lpstr>
      <vt:lpstr>Mangal</vt:lpstr>
      <vt:lpstr>PMingLiU</vt:lpstr>
      <vt:lpstr>Times New Roman</vt:lpstr>
      <vt:lpstr>Wingdings 2</vt:lpstr>
      <vt:lpstr>HDOfficeLightV0</vt:lpstr>
      <vt:lpstr>Тема Office</vt:lpstr>
      <vt:lpstr>Презентация PowerPoint</vt:lpstr>
      <vt:lpstr> 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Расходы на обслуживание муниципального долга  млн. руб.</vt:lpstr>
      <vt:lpstr>Доходы бюджета городского округа Клин, млн. руб.</vt:lpstr>
      <vt:lpstr>Презентация PowerPoint</vt:lpstr>
      <vt:lpstr>Презентация PowerPoint</vt:lpstr>
      <vt:lpstr>Презентация PowerPoint</vt:lpstr>
      <vt:lpstr>Информация  об удельном объеме налоговых и неналоговых доходах  бюджета городского округа Клин  в расчете на душу населения в сравнении с другими  муниципальными образованиями Московской области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 городского округа Клин   по отраслям  за 2025 год (8 915,5 млн. руб.)    </vt:lpstr>
      <vt:lpstr>Презентация PowerPoint</vt:lpstr>
      <vt:lpstr>Исполнение расходов бюджета городского округа Клин в сфере социальной политики за 2025 год, млн. руб.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Информация о расходах бюджета городского округа Клин с учетом интересов целевых групп пользователей (физических и юридических лиц) за 2025 год </vt:lpstr>
      <vt:lpstr> Реализация национальных проектов в 2025 году </vt:lpstr>
      <vt:lpstr> Информация об общественно-значимых проектах, реализуемых на территории  городского округа Клин Московской области в 2025 году</vt:lpstr>
      <vt:lpstr> 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Информация об общественно-значимых проектах, реализуемых на территории  городского округа Клин Московской области в 2025 году</vt:lpstr>
      <vt:lpstr>Перечень муниципальных программ, включенных в бюджет  городского округа Клин в 2025 году  </vt:lpstr>
      <vt:lpstr>Презентация PowerPoint</vt:lpstr>
      <vt:lpstr>Презентация PowerPoint</vt:lpstr>
      <vt:lpstr>Презентация PowerPoint</vt:lpstr>
      <vt:lpstr>Структура расходов бюджета городского округа Клин  в рамках муниципальных программ за  2024 год,  %</vt:lpstr>
      <vt:lpstr>Структура расходов бюджета городского округа Клин  в рамках муниципальных программ за  2025 год,  %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расходах бюджета в разрезе муниципальных программ с указанием достигнутых и плановых целевых показателей программ с объяснением причин их невыполнения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  и обратная связь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Рассадкин С.В.</dc:creator>
  <cp:lastModifiedBy>001</cp:lastModifiedBy>
  <cp:revision>3924</cp:revision>
  <cp:lastPrinted>2026-04-08T05:34:17Z</cp:lastPrinted>
  <dcterms:created xsi:type="dcterms:W3CDTF">2017-03-23T09:06:28Z</dcterms:created>
  <dcterms:modified xsi:type="dcterms:W3CDTF">2026-07-22T07:15:32Z</dcterms:modified>
</cp:coreProperties>
</file>