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handoutMasterIdLst>
    <p:handoutMasterId r:id="rId12"/>
  </p:handoutMasterIdLst>
  <p:sldIdLst>
    <p:sldId id="4990" r:id="rId3"/>
    <p:sldId id="5021" r:id="rId4"/>
    <p:sldId id="5027" r:id="rId5"/>
    <p:sldId id="5023" r:id="rId6"/>
    <p:sldId id="5029" r:id="rId7"/>
    <p:sldId id="5030" r:id="rId8"/>
    <p:sldId id="5031" r:id="rId9"/>
    <p:sldId id="5028" r:id="rId1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17" userDrawn="1">
          <p15:clr>
            <a:srgbClr val="A4A3A4"/>
          </p15:clr>
        </p15:guide>
        <p15:guide id="2" pos="1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B182"/>
    <a:srgbClr val="00643D"/>
    <a:srgbClr val="1E4A44"/>
    <a:srgbClr val="7AA55D"/>
    <a:srgbClr val="0A4F2E"/>
    <a:srgbClr val="F9B101"/>
    <a:srgbClr val="224A44"/>
    <a:srgbClr val="EEEDED"/>
    <a:srgbClr val="BFBFBF"/>
    <a:srgbClr val="3573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5846" autoAdjust="0"/>
  </p:normalViewPr>
  <p:slideViewPr>
    <p:cSldViewPr snapToGrid="0" showGuides="1">
      <p:cViewPr>
        <p:scale>
          <a:sx n="96" d="100"/>
          <a:sy n="96" d="100"/>
        </p:scale>
        <p:origin x="-178" y="-24"/>
      </p:cViewPr>
      <p:guideLst>
        <p:guide orient="horz" pos="1117"/>
        <p:guide pos="1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491"/>
          </a:xfrm>
          <a:prstGeom prst="rect">
            <a:avLst/>
          </a:prstGeom>
        </p:spPr>
        <p:txBody>
          <a:bodyPr vert="horz" lIns="91116" tIns="45558" rIns="91116" bIns="45558" rtlCol="0"/>
          <a:lstStyle>
            <a:lvl1pPr algn="l">
              <a:defRPr sz="1200"/>
            </a:lvl1pPr>
          </a:lstStyle>
          <a:p>
            <a:endParaRPr lang="ru-RU" dirty="0">
              <a:latin typeface="Berlin Type" panose="020B0502020203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0" y="1"/>
            <a:ext cx="2946400" cy="496491"/>
          </a:xfrm>
          <a:prstGeom prst="rect">
            <a:avLst/>
          </a:prstGeom>
        </p:spPr>
        <p:txBody>
          <a:bodyPr vert="horz" lIns="91116" tIns="45558" rIns="91116" bIns="45558" rtlCol="0"/>
          <a:lstStyle>
            <a:lvl1pPr algn="r">
              <a:defRPr sz="1200"/>
            </a:lvl1pPr>
          </a:lstStyle>
          <a:p>
            <a:fld id="{9558CDE6-D79D-45A0-8967-494E286D12B9}" type="datetimeFigureOut">
              <a:rPr lang="ru-RU" smtClean="0">
                <a:latin typeface="Berlin Type" panose="020B0502020203020204" pitchFamily="34" charset="0"/>
              </a:rPr>
              <a:t>16.04.2026</a:t>
            </a:fld>
            <a:endParaRPr lang="ru-RU" dirty="0">
              <a:latin typeface="Berlin Type" panose="020B0502020203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0139"/>
            <a:ext cx="2946400" cy="496490"/>
          </a:xfrm>
          <a:prstGeom prst="rect">
            <a:avLst/>
          </a:prstGeom>
        </p:spPr>
        <p:txBody>
          <a:bodyPr vert="horz" lIns="91116" tIns="45558" rIns="91116" bIns="45558" rtlCol="0" anchor="b"/>
          <a:lstStyle>
            <a:lvl1pPr algn="l">
              <a:defRPr sz="1200"/>
            </a:lvl1pPr>
          </a:lstStyle>
          <a:p>
            <a:endParaRPr lang="ru-RU" dirty="0">
              <a:latin typeface="Berlin Type" panose="020B0502020203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0" y="9430139"/>
            <a:ext cx="2946400" cy="496490"/>
          </a:xfrm>
          <a:prstGeom prst="rect">
            <a:avLst/>
          </a:prstGeom>
        </p:spPr>
        <p:txBody>
          <a:bodyPr vert="horz" lIns="91116" tIns="45558" rIns="91116" bIns="45558" rtlCol="0" anchor="b"/>
          <a:lstStyle>
            <a:lvl1pPr algn="r">
              <a:defRPr sz="1200"/>
            </a:lvl1pPr>
          </a:lstStyle>
          <a:p>
            <a:fld id="{CA90E894-4BB1-479F-933A-E8C8714682A2}" type="slidenum">
              <a:rPr lang="ru-RU" smtClean="0">
                <a:latin typeface="Berlin Type" panose="020B0502020203020204" pitchFamily="34" charset="0"/>
              </a:rPr>
              <a:t>‹#›</a:t>
            </a:fld>
            <a:endParaRPr lang="ru-RU" dirty="0">
              <a:latin typeface="Berlin Type" panose="020B0502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867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45659" cy="498135"/>
          </a:xfrm>
          <a:prstGeom prst="rect">
            <a:avLst/>
          </a:prstGeom>
        </p:spPr>
        <p:txBody>
          <a:bodyPr vert="horz" lIns="91116" tIns="45558" rIns="91116" bIns="45558" rtlCol="0"/>
          <a:lstStyle>
            <a:lvl1pPr algn="l">
              <a:defRPr sz="1200">
                <a:latin typeface="Berlin Type" panose="020B0502020203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4"/>
            <a:ext cx="2945659" cy="498135"/>
          </a:xfrm>
          <a:prstGeom prst="rect">
            <a:avLst/>
          </a:prstGeom>
        </p:spPr>
        <p:txBody>
          <a:bodyPr vert="horz" lIns="91116" tIns="45558" rIns="91116" bIns="45558" rtlCol="0"/>
          <a:lstStyle>
            <a:lvl1pPr algn="r">
              <a:defRPr sz="1200">
                <a:latin typeface="Berlin Type" panose="020B0502020203020204" pitchFamily="34" charset="0"/>
              </a:defRPr>
            </a:lvl1pPr>
          </a:lstStyle>
          <a:p>
            <a:fld id="{26247960-8A5C-4FC2-A2D9-BF19AAD9BE13}" type="datetimeFigureOut">
              <a:rPr lang="ru-RU" smtClean="0"/>
              <a:pPr/>
              <a:t>16.04.2026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6" tIns="45558" rIns="91116" bIns="4555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116" tIns="45558" rIns="91116" bIns="45558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116" tIns="45558" rIns="91116" bIns="45558" rtlCol="0" anchor="b"/>
          <a:lstStyle>
            <a:lvl1pPr algn="l">
              <a:defRPr sz="1200">
                <a:latin typeface="Berlin Type" panose="020B0502020203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116" tIns="45558" rIns="91116" bIns="45558" rtlCol="0" anchor="b"/>
          <a:lstStyle>
            <a:lvl1pPr algn="r">
              <a:defRPr sz="1200">
                <a:latin typeface="Berlin Type" panose="020B0502020203020204" pitchFamily="34" charset="0"/>
              </a:defRPr>
            </a:lvl1pPr>
          </a:lstStyle>
          <a:p>
            <a:fld id="{EAEC1519-04B1-40ED-A282-E0451F10A5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553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Berlin Type" panose="020B0502020203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Berlin Type" panose="020B0502020203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Berlin Type" panose="020B0502020203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Berlin Type" panose="020B0502020203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Berlin Type" panose="020B0502020203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4313" indent="-2127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214313" marR="0" lvl="0" indent="-212725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ct val="45000"/>
              <a:buFontTx/>
              <a:buNone/>
              <a:tabLst>
                <a:tab pos="0" algn="l"/>
                <a:tab pos="606425" algn="l"/>
                <a:tab pos="1216025" algn="l"/>
                <a:tab pos="1825625" algn="l"/>
                <a:tab pos="2435225" algn="l"/>
                <a:tab pos="3044825" algn="l"/>
                <a:tab pos="3654425" algn="l"/>
                <a:tab pos="4264025" algn="l"/>
                <a:tab pos="4873625" algn="l"/>
                <a:tab pos="5483225" algn="l"/>
                <a:tab pos="6094413" algn="l"/>
                <a:tab pos="6704013" algn="l"/>
                <a:tab pos="7313613" algn="l"/>
                <a:tab pos="7923213" algn="l"/>
                <a:tab pos="8532813" algn="l"/>
                <a:tab pos="9142413" algn="l"/>
                <a:tab pos="9752013" algn="l"/>
                <a:tab pos="10361613" algn="l"/>
                <a:tab pos="10726738" algn="l"/>
              </a:tabLst>
              <a:defRPr/>
            </a:pPr>
            <a:fld id="{4DDA7E78-0905-4AF4-849F-277406284376}" type="slidenum">
              <a:rPr kumimoji="0" lang="ru-RU" altLang="ru-RU" sz="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pPr marL="214313" marR="0" lvl="0" indent="-212725" algn="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ct val="45000"/>
                <a:buFontTx/>
                <a:buNone/>
                <a:tabLst>
                  <a:tab pos="0" algn="l"/>
                  <a:tab pos="606425" algn="l"/>
                  <a:tab pos="1216025" algn="l"/>
                  <a:tab pos="1825625" algn="l"/>
                  <a:tab pos="2435225" algn="l"/>
                  <a:tab pos="3044825" algn="l"/>
                  <a:tab pos="3654425" algn="l"/>
                  <a:tab pos="4264025" algn="l"/>
                  <a:tab pos="4873625" algn="l"/>
                  <a:tab pos="5483225" algn="l"/>
                  <a:tab pos="6094413" algn="l"/>
                  <a:tab pos="6704013" algn="l"/>
                  <a:tab pos="7313613" algn="l"/>
                  <a:tab pos="7923213" algn="l"/>
                  <a:tab pos="8532813" algn="l"/>
                  <a:tab pos="9142413" algn="l"/>
                  <a:tab pos="9752013" algn="l"/>
                  <a:tab pos="10361613" algn="l"/>
                  <a:tab pos="10726738" algn="l"/>
                </a:tabLst>
                <a:defRPr/>
              </a:pPr>
              <a:t>8</a:t>
            </a:fld>
            <a:endParaRPr kumimoji="0" lang="ru-RU" altLang="ru-RU" sz="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6688" y="922338"/>
            <a:ext cx="4424362" cy="24892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83461" y="3551876"/>
            <a:ext cx="7870826" cy="2903886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992" tIns="45496" rIns="90992" bIns="45496" anchor="ctr"/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409921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28609F-170F-4FA8-99F0-6DB5FCE411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58E52D6-9746-48A9-94F0-E4C9D66EF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3A739DB-D46E-4E77-ABF9-B317C3406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EB4E49-1804-480D-9993-49B686407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FE8E97F-03A7-4182-97ED-4C514304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28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1659EB-22FE-42D4-9585-CFB6773CC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7B0836D-D8EE-4050-B33F-CE1FC6CBD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62B8F98-3163-4B03-83CA-28F8C3ABE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47D68C-2144-4C1C-A427-FCBBB258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02FA15A-2751-47C3-8A85-F9928B32D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00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93BA978-2025-42E7-9BC6-B1316E6BC9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36993F-A182-45F1-BB74-0EDFB67FE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360C63B-EDDE-4F2D-A62D-E5ADB2772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EF9900-58D2-445A-9085-0D29A8DFE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4BF29A-B34B-48B1-A865-C9E57BA51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786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28609F-170F-4FA8-99F0-6DB5FCE411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58E52D6-9746-48A9-94F0-E4C9D66EF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A739DB-D46E-4E77-ABF9-B317C3406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FE046-9A76-432B-AD35-997870A5E24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EEB4E49-1804-480D-9993-49B686407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FE8E97F-03A7-4182-97ED-4C514304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42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ED8098-DB4A-44D8-9F06-2230D2336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32F9057-7610-4D09-AA6D-109619672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5DFFE81-4136-4ABF-88FE-6E80E8244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5C3C3-1695-46E1-A019-A9030E6D7A1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774DBDE-FB18-45D2-BD45-1E977943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D2E0EF-A8E2-4247-BA7D-0EAC37F6B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778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DE758A-EF54-43F7-A100-B8458AB5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B475E48-C4C4-4754-8C55-8C9478B02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7702D57-F2E9-471E-854A-C36BD6315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2D06-6DDD-4991-A85D-EC2B15F1A4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A17A919-B070-46C8-A954-A0F8501B2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660277E-E528-4ACD-A386-0912C0C4E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928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CE4FD3-A3BF-4418-A0F6-81B18B571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9915756-02A8-4A39-A1BE-9D4C2FB5F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727CE8C-59DE-48C5-BD07-8178B0A69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43C040D-DB7E-4498-ACD9-F95F1568F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53F55-D98E-491F-9914-3794AD79CD5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03936EB-205B-4EC8-97FA-39624E9ED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20FB992-C1BE-4A94-B9B0-3807DDF5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02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B9C52D-9834-43A6-9E18-B95642E5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810A53E-ECE9-4635-B143-BC031B29E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3928FC3-56EF-43E7-ABCC-62D8B2748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F49D51C-26D3-4E88-9C35-0AF6D35DF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E9C13D1-CF3C-42EA-9197-65F5DC6822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020177C-0322-4137-ACA1-4A08C3DED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A7CF-739B-41DD-8E33-B728956626E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54A880D-A10D-49DC-986D-DD4817FAB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BA77DA6-CC71-45D8-9135-E92B140C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189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5B1D6A-3329-43E2-90C8-898D964C9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3FD1AD8-CBFA-4242-A268-83C100375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DF8A-1A22-4E7C-9B2A-7F8B3EB111B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5AC1826-AB3F-42B1-ADAC-6006390A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0958C95-81A2-4E60-BFC1-6F15A2533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562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90AB543-5E76-4015-A551-1DFC7939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8FB5B-BB73-4AF2-A95F-3D09C307B60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7E0BA0F-DAB1-4E60-AEBD-4BA792E01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23D8BEF-588B-482C-958C-D56C99ED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3332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CE0549-9C67-4922-B135-AB12C9D1C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4D78DDB-E751-4EB7-B8A2-41312A237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32CF258-E954-4E4C-AC34-A120F94A1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0DA881F-EED8-497E-840A-7B026B9FC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B164-3958-4E3E-8020-C77B058CAC7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69C6DAB-7DC8-4A1B-B55F-93928B3C5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0A69B75-9657-44C1-8631-58DAFD7DB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ED8098-DB4A-44D8-9F06-2230D2336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32F9057-7610-4D09-AA6D-109619672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5DFFE81-4136-4ABF-88FE-6E80E8244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74DBDE-FB18-45D2-BD45-1E977943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D2E0EF-A8E2-4247-BA7D-0EAC37F6B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002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44FF44-5914-4193-BBF0-7FE69B2D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0D5CAFF-2F0C-41E5-8AB9-CFFEAD940A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F1D06B4-5175-4B11-B022-206BCAF95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FD66D6A-6FD0-4E49-A1E8-E1FA12C42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1BAD1-573C-46AA-902D-29D402D234D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ADE1423-546E-455E-AF41-79324CB78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C8BD165-9F5E-4F1F-BAA5-D25284BE5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329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1659EB-22FE-42D4-9585-CFB6773CC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7B0836D-D8EE-4050-B33F-CE1FC6CBD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62B8F98-3163-4B03-83CA-28F8C3ABE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2E96B-2D44-4883-81F6-D269CF19EE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C47D68C-2144-4C1C-A427-FCBBB258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02FA15A-2751-47C3-8A85-F9928B32D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3022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93BA978-2025-42E7-9BC6-B1316E6BC9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36993F-A182-45F1-BB74-0EDFB67FE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360C63B-EDDE-4F2D-A62D-E5ADB2772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8EC8-8247-4CEA-B8AE-D9D538770FF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EF9900-58D2-445A-9085-0D29A8DFE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54BF29A-B34B-48B1-A865-C9E57BA51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896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60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DE758A-EF54-43F7-A100-B8458AB5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B475E48-C4C4-4754-8C55-8C9478B02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702D57-F2E9-471E-854A-C36BD6315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A17A919-B070-46C8-A954-A0F8501B2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60277E-E528-4ACD-A386-0912C0C4E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0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CE4FD3-A3BF-4418-A0F6-81B18B571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915756-02A8-4A39-A1BE-9D4C2FB5F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727CE8C-59DE-48C5-BD07-8178B0A69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43C040D-DB7E-4498-ACD9-F95F1568F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03936EB-205B-4EC8-97FA-39624E9ED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20FB992-C1BE-4A94-B9B0-3807DDF5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5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B9C52D-9834-43A6-9E18-B95642E5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810A53E-ECE9-4635-B143-BC031B29E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3928FC3-56EF-43E7-ABCC-62D8B2748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F49D51C-26D3-4E88-9C35-0AF6D35DF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E9C13D1-CF3C-42EA-9197-65F5DC6822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020177C-0322-4137-ACA1-4A08C3DED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54A880D-A10D-49DC-986D-DD4817FAB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BA77DA6-CC71-45D8-9135-E92B140C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5B1D6A-3329-43E2-90C8-898D964C9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3FD1AD8-CBFA-4242-A268-83C100375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5AC1826-AB3F-42B1-ADAC-6006390A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0958C95-81A2-4E60-BFC1-6F15A2533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633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90AB543-5E76-4015-A551-1DFC7939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7E0BA0F-DAB1-4E60-AEBD-4BA792E01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23D8BEF-588B-482C-958C-D56C99ED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7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CE0549-9C67-4922-B135-AB12C9D1C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4D78DDB-E751-4EB7-B8A2-41312A237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32CF258-E954-4E4C-AC34-A120F94A1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0DA881F-EED8-497E-840A-7B026B9FC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69C6DAB-7DC8-4A1B-B55F-93928B3C5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A69B75-9657-44C1-8631-58DAFD7DB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849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44FF44-5914-4193-BBF0-7FE69B2D6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0D5CAFF-2F0C-41E5-8AB9-CFFEAD940A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F1D06B4-5175-4B11-B022-206BCAF95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FD66D6A-6FD0-4E49-A1E8-E1FA12C42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CA592-1C06-42C0-A6F9-58F6A24CD61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ADE1423-546E-455E-AF41-79324CB78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C8BD165-9F5E-4F1F-BAA5-D25284BE5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A9B02-181F-4334-AAF9-52A24E518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8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4F0BF6-EDDB-4661-A817-EAE23D680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D5C7D73-E889-4E90-8C37-1A09E27A6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545A97-CF5A-416A-B087-CA5E8991E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Berlin Type" panose="020B0502020203020204" pitchFamily="34" charset="0"/>
              </a:defRPr>
            </a:lvl1pPr>
          </a:lstStyle>
          <a:p>
            <a:fld id="{303CA592-1C06-42C0-A6F9-58F6A24CD610}" type="datetimeFigureOut">
              <a:rPr lang="ru-RU" smtClean="0"/>
              <a:pPr/>
              <a:t>16.04.2026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589575D-2A2E-459F-8C1C-744F64A67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Berlin Type" panose="020B0502020203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5D95B1-1567-473D-B935-8FCC3434C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Berlin Type" panose="020B0502020203020204" pitchFamily="34" charset="0"/>
              </a:defRPr>
            </a:lvl1pPr>
          </a:lstStyle>
          <a:p>
            <a:fld id="{F77A9B02-181F-4334-AAF9-52A24E5186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56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erlin Type" panose="020B05020202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erlin Type" panose="020B05020202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erlin Type" panose="020B05020202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erlin Type" panose="020B05020202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erlin Type" panose="020B05020202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erlin Type" panose="020B05020202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4F0BF6-EDDB-4661-A817-EAE23D680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D5C7D73-E889-4E90-8C37-1A09E27A6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545A97-CF5A-416A-B087-CA5E8991E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CA7FB-E2C4-4C65-9A75-0255A93492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589575D-2A2E-459F-8C1C-744F64A67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15D95B1-1567-473D-B935-8FCC3434C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A9B02-181F-4334-AAF9-52A24E51865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1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2717C4D-511B-459E-85A6-8574B9CEC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482767"/>
            <a:ext cx="2706232" cy="850566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="" xmlns:a16="http://schemas.microsoft.com/office/drawing/2014/main" id="{83567125-7E7C-441F-AACC-98376B13C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3583"/>
            <a:ext cx="10346729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 smtClean="0">
                <a:solidFill>
                  <a:prstClr val="white"/>
                </a:solidFill>
                <a:latin typeface="Berlin Type Bold" panose="020B08020202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МАЛОГО АГРОБИЗНЕСА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 smtClean="0">
                <a:solidFill>
                  <a:prstClr val="white"/>
                </a:solidFill>
                <a:latin typeface="Berlin Type Bold" panose="020B08020202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МОСКОВСКОЙ ОБЛАСТИ</a:t>
            </a:r>
            <a:endParaRPr lang="ru-RU" altLang="ru-RU" sz="4800" b="1" dirty="0">
              <a:solidFill>
                <a:prstClr val="white"/>
              </a:solidFill>
              <a:latin typeface="Berlin Type Bold" panose="020B0802020203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656B8A06-81B8-49BB-95C1-6FDE18953387}"/>
              </a:ext>
            </a:extLst>
          </p:cNvPr>
          <p:cNvGrpSpPr/>
          <p:nvPr/>
        </p:nvGrpSpPr>
        <p:grpSpPr>
          <a:xfrm>
            <a:off x="10479133" y="-6688"/>
            <a:ext cx="1714627" cy="6860402"/>
            <a:chOff x="10479133" y="-6688"/>
            <a:chExt cx="1714627" cy="6860402"/>
          </a:xfrm>
        </p:grpSpPr>
        <p:pic>
          <p:nvPicPr>
            <p:cNvPr id="11" name="Рисунок 10">
              <a:extLst>
                <a:ext uri="{FF2B5EF4-FFF2-40B4-BE49-F238E27FC236}">
                  <a16:creationId xmlns="" xmlns:a16="http://schemas.microsoft.com/office/drawing/2014/main" id="{69B33DDA-DB3F-4AC4-8AD4-9729A30AB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5035" y="5156750"/>
              <a:ext cx="1697974" cy="1696964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="" xmlns:a16="http://schemas.microsoft.com/office/drawing/2014/main" id="{220E633E-1D19-48CE-BA07-E457A902F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5035" y="3459785"/>
              <a:ext cx="1696965" cy="1696965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="" xmlns:a16="http://schemas.microsoft.com/office/drawing/2014/main" id="{C057C4D0-F739-4D16-AFCA-9CA621040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9133" y="1690276"/>
              <a:ext cx="1714627" cy="1714627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56698516-8167-49E0-8ED7-94F2864D3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5957" y="-6688"/>
              <a:ext cx="1706043" cy="1697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6930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AAACB4-732D-BBEC-B6DD-A5F2FB09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5245E6D7-2523-78E0-1E12-DA00F423B0E2}"/>
              </a:ext>
            </a:extLst>
          </p:cNvPr>
          <p:cNvSpPr/>
          <p:nvPr/>
        </p:nvSpPr>
        <p:spPr bwMode="auto">
          <a:xfrm rot="5400000">
            <a:off x="5645873" y="-5599217"/>
            <a:ext cx="900252" cy="12192001"/>
          </a:xfrm>
          <a:prstGeom prst="roundRect">
            <a:avLst>
              <a:gd name="adj" fmla="val 0"/>
            </a:avLst>
          </a:prstGeom>
          <a:solidFill>
            <a:srgbClr val="75B182">
              <a:alpha val="30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51" tIns="38876" rIns="77751" bIns="38876" rtlCol="0" anchor="ctr"/>
          <a:lstStyle/>
          <a:p>
            <a:pPr fontAlgn="t"/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50059" y="160338"/>
            <a:ext cx="11891879" cy="984883"/>
            <a:chOff x="-183316" y="681944"/>
            <a:chExt cx="11891879" cy="984883"/>
          </a:xfrm>
        </p:grpSpPr>
        <p:sp>
          <p:nvSpPr>
            <p:cNvPr id="21" name="Прямоугольник: скругленные углы 31">
              <a:extLst>
                <a:ext uri="{FF2B5EF4-FFF2-40B4-BE49-F238E27FC236}">
                  <a16:creationId xmlns:a16="http://schemas.microsoft.com/office/drawing/2014/main" xmlns="" id="{0FD306F7-E610-0213-9620-D41ECAB7B8B6}"/>
                </a:ext>
              </a:extLst>
            </p:cNvPr>
            <p:cNvSpPr/>
            <p:nvPr/>
          </p:nvSpPr>
          <p:spPr bwMode="auto">
            <a:xfrm rot="5400000">
              <a:off x="5270183" y="-3845291"/>
              <a:ext cx="984883" cy="10039353"/>
            </a:xfrm>
            <a:prstGeom prst="roundRect">
              <a:avLst>
                <a:gd name="adj" fmla="val 21553"/>
              </a:avLst>
            </a:prstGeom>
            <a:solidFill>
              <a:schemeClr val="bg1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51" tIns="38876" rIns="77751" bIns="38876" rtlCol="0" anchor="ctr"/>
            <a:lstStyle/>
            <a:p>
              <a:pPr algn="ctr" fontAlgn="t"/>
              <a:endParaRPr lang="ru-RU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ACF3F52-8140-BCFA-3B2B-37F83F6FEB57}"/>
                </a:ext>
              </a:extLst>
            </p:cNvPr>
            <p:cNvSpPr txBox="1"/>
            <p:nvPr/>
          </p:nvSpPr>
          <p:spPr bwMode="auto">
            <a:xfrm>
              <a:off x="-183316" y="844269"/>
              <a:ext cx="1189187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 b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/>
              <a:r>
                <a:rPr lang="ru-RU" sz="27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МЕРЫ ГОСУДАРСТВЕННОЙ ПОДДЕРЖКИ 2026 ГОДА</a:t>
              </a:r>
            </a:p>
          </p:txBody>
        </p:sp>
      </p:grpSp>
      <p:sp>
        <p:nvSpPr>
          <p:cNvPr id="2" name="AutoShape 2" descr="https://teletype.in/files/f9/e6/f9e67c60-7757-4747-bd62-898e8451e657.png">
            <a:extLst>
              <a:ext uri="{FF2B5EF4-FFF2-40B4-BE49-F238E27FC236}">
                <a16:creationId xmlns:a16="http://schemas.microsoft.com/office/drawing/2014/main" xmlns="" id="{1C44FB80-8E47-7507-86B4-F0A23AC5A9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Berlin Type" panose="020B0502020203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245848" y="946910"/>
            <a:ext cx="9731115" cy="793200"/>
            <a:chOff x="283330" y="979612"/>
            <a:chExt cx="6460679" cy="790133"/>
          </a:xfrm>
        </p:grpSpPr>
        <p:sp>
          <p:nvSpPr>
            <p:cNvPr id="32" name="Прямоугольник: скругленные углы 41">
              <a:extLst>
                <a:ext uri="{FF2B5EF4-FFF2-40B4-BE49-F238E27FC236}">
                  <a16:creationId xmlns="" xmlns:a16="http://schemas.microsoft.com/office/drawing/2014/main" id="{4DE54D85-717C-0774-7242-5542510A39EB}"/>
                </a:ext>
              </a:extLst>
            </p:cNvPr>
            <p:cNvSpPr/>
            <p:nvPr/>
          </p:nvSpPr>
          <p:spPr>
            <a:xfrm>
              <a:off x="283330" y="979612"/>
              <a:ext cx="6460679" cy="568532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 sz="14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ACF3F52-8140-BCFA-3B2B-37F83F6FEB57}"/>
                </a:ext>
              </a:extLst>
            </p:cNvPr>
            <p:cNvSpPr txBox="1"/>
            <p:nvPr/>
          </p:nvSpPr>
          <p:spPr bwMode="auto">
            <a:xfrm>
              <a:off x="392244" y="1064596"/>
              <a:ext cx="6266227" cy="705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 b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/>
              <a:r>
                <a:rPr lang="ru-RU" sz="20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ПОДДЕРЖКА РАЗВИТИЯ КРЕСТЬЯНСКИХ (ФЕРМЕРСКИХ) ХОЗЯЙСТВ</a:t>
              </a: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621467" y="1517649"/>
            <a:ext cx="4942968" cy="830997"/>
            <a:chOff x="6476999" y="1030342"/>
            <a:chExt cx="5362577" cy="830997"/>
          </a:xfrm>
        </p:grpSpPr>
        <p:sp>
          <p:nvSpPr>
            <p:cNvPr id="67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ГРАНТ «</a:t>
              </a:r>
              <a:r>
                <a:rPr lang="ru-RU" sz="2400" b="1" cap="all" spc="-1" dirty="0" err="1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Агромотиватор</a:t>
              </a:r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»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65891" y="1996338"/>
            <a:ext cx="11576048" cy="1525033"/>
            <a:chOff x="4796968" y="1839054"/>
            <a:chExt cx="7717862" cy="2606365"/>
          </a:xfrm>
        </p:grpSpPr>
        <p:sp>
          <p:nvSpPr>
            <p:cNvPr id="28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96968" y="1897662"/>
              <a:ext cx="7717862" cy="2436954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905373" y="1839054"/>
              <a:ext cx="7476108" cy="26063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Поддержка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участников специальной военной операции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– глав КФХ</a:t>
              </a: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Размер гранта: до </a:t>
              </a:r>
              <a:r>
                <a:rPr lang="ru-RU" altLang="ru-RU" sz="2000" b="1" dirty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7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</a:t>
              </a:r>
              <a:r>
                <a:rPr lang="ru-RU" altLang="ru-RU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.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на разведение КРС или МРС; </a:t>
              </a:r>
              <a:endParaRPr lang="ru-RU" altLang="ru-RU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  <a:p>
              <a:pPr indent="1656000" defTabSz="900339" fontAlgn="base">
                <a:lnSpc>
                  <a:spcPct val="114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  до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sz="2000" b="1" dirty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5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руб.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на иные направления сельскохозяйственной деятельности</a:t>
              </a:r>
            </a:p>
            <a:p>
              <a:pPr defTabSz="900339" fontAlgn="base">
                <a:lnSpc>
                  <a:spcPct val="114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Бюджет</a:t>
              </a:r>
              <a:r>
                <a:rPr lang="ru-RU" altLang="ru-RU" dirty="0">
                  <a:solidFill>
                    <a:srgbClr val="0A4F2E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: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19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</a:t>
              </a:r>
              <a:r>
                <a:rPr lang="ru-RU" altLang="ru-RU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.</a:t>
              </a: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21467" y="3511746"/>
            <a:ext cx="8912225" cy="461665"/>
            <a:chOff x="6476999" y="1030342"/>
            <a:chExt cx="5362577" cy="461665"/>
          </a:xfrm>
        </p:grpSpPr>
        <p:sp>
          <p:nvSpPr>
            <p:cNvPr id="25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ГРАНТ на развитие фермерского хозяйства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65891" y="3879866"/>
            <a:ext cx="11576048" cy="1263382"/>
            <a:chOff x="4796968" y="1765565"/>
            <a:chExt cx="7717862" cy="1677139"/>
          </a:xfrm>
        </p:grpSpPr>
        <p:sp>
          <p:nvSpPr>
            <p:cNvPr id="30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96968" y="1897662"/>
              <a:ext cx="7717862" cy="1545042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895452" y="1765565"/>
              <a:ext cx="7476108" cy="160365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Поддержка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семейных ферм</a:t>
              </a:r>
              <a:b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</a:b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Размер гранта: до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30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</a:t>
              </a:r>
              <a:r>
                <a:rPr lang="ru-RU" altLang="ru-RU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.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b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</a:b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Бюджет</a:t>
              </a:r>
              <a:r>
                <a:rPr lang="ru-RU" altLang="ru-RU" dirty="0">
                  <a:solidFill>
                    <a:srgbClr val="0A4F2E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: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52,2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</a:t>
              </a:r>
              <a:r>
                <a:rPr lang="ru-RU" altLang="ru-RU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.</a:t>
              </a: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15951" y="5162046"/>
            <a:ext cx="9883776" cy="461665"/>
            <a:chOff x="6476999" y="1030342"/>
            <a:chExt cx="5362577" cy="461665"/>
          </a:xfrm>
        </p:grpSpPr>
        <p:sp>
          <p:nvSpPr>
            <p:cNvPr id="23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Субсидия на развитие фермерского хозяйства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60375" y="5640734"/>
            <a:ext cx="11581563" cy="1208023"/>
            <a:chOff x="4796968" y="1839054"/>
            <a:chExt cx="7717862" cy="2495562"/>
          </a:xfrm>
        </p:grpSpPr>
        <p:sp>
          <p:nvSpPr>
            <p:cNvPr id="36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96968" y="1897662"/>
              <a:ext cx="7717862" cy="2436954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905373" y="1839054"/>
              <a:ext cx="7476108" cy="160897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Поддержка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семейных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ферм,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ведущих деятельность более 12 месяцев</a:t>
              </a: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Размер поддержки: до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20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</a:t>
              </a:r>
              <a:r>
                <a:rPr lang="ru-RU" altLang="ru-RU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.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при возмещение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60%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затрат</a:t>
              </a: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Бюджет</a:t>
              </a:r>
              <a:r>
                <a:rPr lang="ru-RU" altLang="ru-RU" dirty="0">
                  <a:solidFill>
                    <a:srgbClr val="0A4F2E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: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119,2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</a:t>
              </a:r>
              <a:r>
                <a:rPr lang="ru-RU" altLang="ru-RU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.</a:t>
              </a: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1010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AAACB4-732D-BBEC-B6DD-A5F2FB09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5245E6D7-2523-78E0-1E12-DA00F423B0E2}"/>
              </a:ext>
            </a:extLst>
          </p:cNvPr>
          <p:cNvSpPr/>
          <p:nvPr/>
        </p:nvSpPr>
        <p:spPr bwMode="auto">
          <a:xfrm rot="5400000">
            <a:off x="5645873" y="-5599217"/>
            <a:ext cx="900252" cy="12192001"/>
          </a:xfrm>
          <a:prstGeom prst="roundRect">
            <a:avLst>
              <a:gd name="adj" fmla="val 0"/>
            </a:avLst>
          </a:prstGeom>
          <a:solidFill>
            <a:srgbClr val="75B182">
              <a:alpha val="30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51" tIns="38876" rIns="77751" bIns="38876" rtlCol="0" anchor="ctr"/>
          <a:lstStyle/>
          <a:p>
            <a:pPr fontAlgn="t"/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50059" y="160338"/>
            <a:ext cx="11891879" cy="984883"/>
            <a:chOff x="-183316" y="681944"/>
            <a:chExt cx="11891879" cy="984883"/>
          </a:xfrm>
        </p:grpSpPr>
        <p:sp>
          <p:nvSpPr>
            <p:cNvPr id="21" name="Прямоугольник: скругленные углы 31">
              <a:extLst>
                <a:ext uri="{FF2B5EF4-FFF2-40B4-BE49-F238E27FC236}">
                  <a16:creationId xmlns:a16="http://schemas.microsoft.com/office/drawing/2014/main" xmlns="" id="{0FD306F7-E610-0213-9620-D41ECAB7B8B6}"/>
                </a:ext>
              </a:extLst>
            </p:cNvPr>
            <p:cNvSpPr/>
            <p:nvPr/>
          </p:nvSpPr>
          <p:spPr bwMode="auto">
            <a:xfrm rot="5400000">
              <a:off x="5270183" y="-3845291"/>
              <a:ext cx="984883" cy="10039353"/>
            </a:xfrm>
            <a:prstGeom prst="roundRect">
              <a:avLst>
                <a:gd name="adj" fmla="val 21553"/>
              </a:avLst>
            </a:prstGeom>
            <a:solidFill>
              <a:schemeClr val="bg1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51" tIns="38876" rIns="77751" bIns="38876" rtlCol="0" anchor="ctr"/>
            <a:lstStyle/>
            <a:p>
              <a:pPr algn="ctr" fontAlgn="t"/>
              <a:endParaRPr lang="ru-RU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ACF3F52-8140-BCFA-3B2B-37F83F6FEB57}"/>
                </a:ext>
              </a:extLst>
            </p:cNvPr>
            <p:cNvSpPr txBox="1"/>
            <p:nvPr/>
          </p:nvSpPr>
          <p:spPr bwMode="auto">
            <a:xfrm>
              <a:off x="-183316" y="844269"/>
              <a:ext cx="1189187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 b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/>
              <a:r>
                <a:rPr lang="ru-RU" sz="27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МЕРЫ ГОСУДАРСТВЕННОЙ ПОДДЕРЖКИ 2026 ГОДА</a:t>
              </a:r>
            </a:p>
          </p:txBody>
        </p:sp>
      </p:grpSp>
      <p:sp>
        <p:nvSpPr>
          <p:cNvPr id="2" name="AutoShape 2" descr="https://teletype.in/files/f9/e6/f9e67c60-7757-4747-bd62-898e8451e657.png">
            <a:extLst>
              <a:ext uri="{FF2B5EF4-FFF2-40B4-BE49-F238E27FC236}">
                <a16:creationId xmlns:a16="http://schemas.microsoft.com/office/drawing/2014/main" xmlns="" id="{1C44FB80-8E47-7507-86B4-F0A23AC5A9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Berlin Type" panose="020B0502020203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245848" y="946910"/>
            <a:ext cx="9731115" cy="570739"/>
            <a:chOff x="283330" y="979612"/>
            <a:chExt cx="6460679" cy="568532"/>
          </a:xfrm>
        </p:grpSpPr>
        <p:sp>
          <p:nvSpPr>
            <p:cNvPr id="32" name="Прямоугольник: скругленные углы 41">
              <a:extLst>
                <a:ext uri="{FF2B5EF4-FFF2-40B4-BE49-F238E27FC236}">
                  <a16:creationId xmlns="" xmlns:a16="http://schemas.microsoft.com/office/drawing/2014/main" id="{4DE54D85-717C-0774-7242-5542510A39EB}"/>
                </a:ext>
              </a:extLst>
            </p:cNvPr>
            <p:cNvSpPr/>
            <p:nvPr/>
          </p:nvSpPr>
          <p:spPr>
            <a:xfrm>
              <a:off x="283330" y="979612"/>
              <a:ext cx="6460679" cy="568532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 sz="14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ACF3F52-8140-BCFA-3B2B-37F83F6FEB57}"/>
                </a:ext>
              </a:extLst>
            </p:cNvPr>
            <p:cNvSpPr txBox="1"/>
            <p:nvPr/>
          </p:nvSpPr>
          <p:spPr bwMode="auto">
            <a:xfrm>
              <a:off x="392244" y="1064596"/>
              <a:ext cx="6266227" cy="398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 b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/>
              <a:r>
                <a:rPr lang="ru-RU" sz="20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ПОДДЕРЖКА РАЗВИТИЯ СЕЛЬСКОГО ТУРИЗМА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59659" y="1811907"/>
            <a:ext cx="8959850" cy="461665"/>
            <a:chOff x="6476999" y="1030342"/>
            <a:chExt cx="5362577" cy="461665"/>
          </a:xfrm>
        </p:grpSpPr>
        <p:sp>
          <p:nvSpPr>
            <p:cNvPr id="25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субсидия на развитие сельского туризма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04081" y="2290595"/>
            <a:ext cx="11437857" cy="1592744"/>
            <a:chOff x="4796968" y="1839054"/>
            <a:chExt cx="7717862" cy="2495562"/>
          </a:xfrm>
        </p:grpSpPr>
        <p:sp>
          <p:nvSpPr>
            <p:cNvPr id="30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96968" y="1897662"/>
              <a:ext cx="7717862" cy="2436954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905373" y="1839054"/>
              <a:ext cx="7476108" cy="243528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Поддержка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сельскохозяйственных товаропроизводителей,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ведущих деятельность более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12 месяцев,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относящихся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к категории "малое предприятие" или "</a:t>
              </a:r>
              <a:r>
                <a:rPr lang="ru-RU" altLang="ru-RU" dirty="0" err="1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микропредприятие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" </a:t>
              </a: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Размер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поддержки: до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5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руб.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при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возмещение до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50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%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затрат </a:t>
              </a:r>
              <a:endParaRPr lang="ru-RU" altLang="ru-RU" dirty="0" smtClean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Бюджет</a:t>
              </a:r>
              <a:r>
                <a:rPr lang="ru-RU" altLang="ru-RU" dirty="0">
                  <a:solidFill>
                    <a:srgbClr val="0A4F2E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: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34,1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</a:t>
              </a:r>
              <a:r>
                <a:rPr lang="ru-RU" altLang="ru-RU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.</a:t>
              </a: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765178" y="4157648"/>
            <a:ext cx="7921622" cy="461665"/>
            <a:chOff x="6476999" y="1030342"/>
            <a:chExt cx="5362577" cy="461665"/>
          </a:xfrm>
        </p:grpSpPr>
        <p:sp>
          <p:nvSpPr>
            <p:cNvPr id="23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ГРАНТ на развитие сельского туризма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609601" y="4636336"/>
            <a:ext cx="11432338" cy="1567192"/>
            <a:chOff x="4796968" y="1839054"/>
            <a:chExt cx="7717862" cy="2495562"/>
          </a:xfrm>
        </p:grpSpPr>
        <p:sp>
          <p:nvSpPr>
            <p:cNvPr id="36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96968" y="1897662"/>
              <a:ext cx="7717862" cy="2436954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905373" y="1839054"/>
              <a:ext cx="7476108" cy="241372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Поддержка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сельскохозяйственных товаропроизводителей,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ведущих деятельность более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12 месяцев,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относящихся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к категории "малое предприятие" или "</a:t>
              </a:r>
              <a:r>
                <a:rPr lang="ru-RU" altLang="ru-RU" dirty="0" err="1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микропредприятие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" </a:t>
              </a: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Размер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поддержки: до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10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руб.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в зависимости от доли использования </a:t>
              </a:r>
              <a:endParaRPr lang="ru-RU" altLang="ru-RU" dirty="0" smtClean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собственных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средств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7197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AAACB4-732D-BBEC-B6DD-A5F2FB09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5245E6D7-2523-78E0-1E12-DA00F423B0E2}"/>
              </a:ext>
            </a:extLst>
          </p:cNvPr>
          <p:cNvSpPr/>
          <p:nvPr/>
        </p:nvSpPr>
        <p:spPr bwMode="auto">
          <a:xfrm rot="5400000">
            <a:off x="5645873" y="-5599217"/>
            <a:ext cx="900252" cy="12192001"/>
          </a:xfrm>
          <a:prstGeom prst="roundRect">
            <a:avLst>
              <a:gd name="adj" fmla="val 0"/>
            </a:avLst>
          </a:prstGeom>
          <a:solidFill>
            <a:srgbClr val="75B182">
              <a:alpha val="30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51" tIns="38876" rIns="77751" bIns="38876" rtlCol="0" anchor="ctr"/>
          <a:lstStyle/>
          <a:p>
            <a:pPr fontAlgn="t"/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50059" y="160338"/>
            <a:ext cx="11891879" cy="984883"/>
            <a:chOff x="-183316" y="681944"/>
            <a:chExt cx="11891879" cy="984883"/>
          </a:xfrm>
        </p:grpSpPr>
        <p:sp>
          <p:nvSpPr>
            <p:cNvPr id="21" name="Прямоугольник: скругленные углы 31">
              <a:extLst>
                <a:ext uri="{FF2B5EF4-FFF2-40B4-BE49-F238E27FC236}">
                  <a16:creationId xmlns:a16="http://schemas.microsoft.com/office/drawing/2014/main" xmlns="" id="{0FD306F7-E610-0213-9620-D41ECAB7B8B6}"/>
                </a:ext>
              </a:extLst>
            </p:cNvPr>
            <p:cNvSpPr/>
            <p:nvPr/>
          </p:nvSpPr>
          <p:spPr bwMode="auto">
            <a:xfrm rot="5400000">
              <a:off x="5270183" y="-3845291"/>
              <a:ext cx="984883" cy="10039353"/>
            </a:xfrm>
            <a:prstGeom prst="roundRect">
              <a:avLst>
                <a:gd name="adj" fmla="val 21553"/>
              </a:avLst>
            </a:prstGeom>
            <a:solidFill>
              <a:schemeClr val="bg1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51" tIns="38876" rIns="77751" bIns="38876" rtlCol="0" anchor="ctr"/>
            <a:lstStyle/>
            <a:p>
              <a:pPr algn="ctr" fontAlgn="t"/>
              <a:endParaRPr lang="ru-RU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ACF3F52-8140-BCFA-3B2B-37F83F6FEB57}"/>
                </a:ext>
              </a:extLst>
            </p:cNvPr>
            <p:cNvSpPr txBox="1"/>
            <p:nvPr/>
          </p:nvSpPr>
          <p:spPr bwMode="auto">
            <a:xfrm>
              <a:off x="-183316" y="844269"/>
              <a:ext cx="1189187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 b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/>
              <a:r>
                <a:rPr lang="ru-RU" sz="27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МЕРЫ ГОСУДАРСТВЕННОЙ ПОДДЕРЖКИ 2026 ГОДА</a:t>
              </a:r>
            </a:p>
          </p:txBody>
        </p:sp>
      </p:grpSp>
      <p:sp>
        <p:nvSpPr>
          <p:cNvPr id="2" name="AutoShape 2" descr="https://teletype.in/files/f9/e6/f9e67c60-7757-4747-bd62-898e8451e657.png">
            <a:extLst>
              <a:ext uri="{FF2B5EF4-FFF2-40B4-BE49-F238E27FC236}">
                <a16:creationId xmlns:a16="http://schemas.microsoft.com/office/drawing/2014/main" xmlns="" id="{1C44FB80-8E47-7507-86B4-F0A23AC5A9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Berlin Type" panose="020B0502020203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558025" y="928749"/>
            <a:ext cx="9036545" cy="808134"/>
            <a:chOff x="283330" y="979612"/>
            <a:chExt cx="6460679" cy="568532"/>
          </a:xfrm>
        </p:grpSpPr>
        <p:sp>
          <p:nvSpPr>
            <p:cNvPr id="32" name="Прямоугольник: скругленные углы 41">
              <a:extLst>
                <a:ext uri="{FF2B5EF4-FFF2-40B4-BE49-F238E27FC236}">
                  <a16:creationId xmlns="" xmlns:a16="http://schemas.microsoft.com/office/drawing/2014/main" id="{4DE54D85-717C-0774-7242-5542510A39EB}"/>
                </a:ext>
              </a:extLst>
            </p:cNvPr>
            <p:cNvSpPr/>
            <p:nvPr/>
          </p:nvSpPr>
          <p:spPr>
            <a:xfrm>
              <a:off x="283330" y="979612"/>
              <a:ext cx="6460679" cy="568532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 sz="14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ACF3F52-8140-BCFA-3B2B-37F83F6FEB57}"/>
                </a:ext>
              </a:extLst>
            </p:cNvPr>
            <p:cNvSpPr txBox="1"/>
            <p:nvPr/>
          </p:nvSpPr>
          <p:spPr bwMode="auto">
            <a:xfrm>
              <a:off x="392244" y="1002099"/>
              <a:ext cx="6266227" cy="498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 b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/>
              <a:r>
                <a:rPr lang="ru-RU" sz="20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ПОДДЕРЖКА РАЗВИТИЯ СЕЛЬСКОХОЗЯЙСТВЕННЫХ </a:t>
              </a:r>
              <a:br>
                <a:rPr lang="ru-RU" sz="20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</a:br>
              <a:r>
                <a:rPr lang="ru-RU" sz="20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ПОТРЕБИТЕЛЬСКИХ КООПЕРАТИВОВ (СПОК)</a:t>
              </a: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714375" y="1866900"/>
            <a:ext cx="4987923" cy="461665"/>
            <a:chOff x="6476999" y="1030342"/>
            <a:chExt cx="5362577" cy="461665"/>
          </a:xfrm>
        </p:grpSpPr>
        <p:sp>
          <p:nvSpPr>
            <p:cNvPr id="67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ГРАНТ </a:t>
              </a:r>
              <a:r>
                <a:rPr lang="ru-RU" sz="2400" b="1" cap="all" spc="-1" dirty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на развитие </a:t>
              </a:r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СПОК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58799" y="2345588"/>
            <a:ext cx="11483140" cy="1592744"/>
            <a:chOff x="4796968" y="1839054"/>
            <a:chExt cx="7717862" cy="2495562"/>
          </a:xfrm>
        </p:grpSpPr>
        <p:sp>
          <p:nvSpPr>
            <p:cNvPr id="28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96968" y="1897662"/>
              <a:ext cx="7717862" cy="2436954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905373" y="1839054"/>
              <a:ext cx="7476108" cy="243528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Поддержка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СПОК,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объединяющих не менее 5 граждан РФ или 3 сельскохозяйственных товаропроизводителей</a:t>
              </a: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Размер гранта: до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70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руб.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в зависимости от доли использования собственных средств</a:t>
              </a:r>
              <a:endParaRPr lang="ru-RU" altLang="ru-RU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Бюджет</a:t>
              </a:r>
              <a:r>
                <a:rPr lang="ru-RU" altLang="ru-RU" dirty="0">
                  <a:solidFill>
                    <a:srgbClr val="0A4F2E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: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70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руб.</a:t>
              </a: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14375" y="4156961"/>
            <a:ext cx="5940423" cy="461665"/>
            <a:chOff x="6476999" y="1030342"/>
            <a:chExt cx="5362577" cy="461665"/>
          </a:xfrm>
        </p:grpSpPr>
        <p:sp>
          <p:nvSpPr>
            <p:cNvPr id="25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субсидия на развитие </a:t>
              </a:r>
              <a:r>
                <a:rPr lang="ru-RU" sz="2400" b="1" cap="all" spc="-1" dirty="0" err="1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сПОК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58799" y="4635649"/>
            <a:ext cx="11483140" cy="1592744"/>
            <a:chOff x="4796968" y="1839054"/>
            <a:chExt cx="7717862" cy="2495562"/>
          </a:xfrm>
        </p:grpSpPr>
        <p:sp>
          <p:nvSpPr>
            <p:cNvPr id="30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96968" y="1897661"/>
              <a:ext cx="7717862" cy="2436955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905373" y="1839054"/>
              <a:ext cx="7476108" cy="243528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Поддержка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СПОК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,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ведущих деятельность более 12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месяцев </a:t>
              </a:r>
              <a:endParaRPr lang="ru-RU" altLang="ru-RU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Размер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поддержки: до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20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руб.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при возмещении до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50%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затрат в зависимости </a:t>
              </a:r>
              <a:b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</a:b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от направления возмещаемый затрат</a:t>
              </a: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Бюджет</a:t>
              </a:r>
              <a:r>
                <a:rPr lang="ru-RU" altLang="ru-RU" dirty="0">
                  <a:solidFill>
                    <a:srgbClr val="0A4F2E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: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8,3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</a:t>
              </a:r>
              <a:r>
                <a:rPr lang="ru-RU" altLang="ru-RU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.</a:t>
              </a: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0097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AAACB4-732D-BBEC-B6DD-A5F2FB09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5245E6D7-2523-78E0-1E12-DA00F423B0E2}"/>
              </a:ext>
            </a:extLst>
          </p:cNvPr>
          <p:cNvSpPr/>
          <p:nvPr/>
        </p:nvSpPr>
        <p:spPr bwMode="auto">
          <a:xfrm rot="5400000">
            <a:off x="5645873" y="-5599217"/>
            <a:ext cx="900252" cy="12192001"/>
          </a:xfrm>
          <a:prstGeom prst="roundRect">
            <a:avLst>
              <a:gd name="adj" fmla="val 0"/>
            </a:avLst>
          </a:prstGeom>
          <a:solidFill>
            <a:srgbClr val="75B182">
              <a:alpha val="30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51" tIns="38876" rIns="77751" bIns="38876" rtlCol="0" anchor="ctr"/>
          <a:lstStyle/>
          <a:p>
            <a:pPr fontAlgn="t"/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50059" y="160338"/>
            <a:ext cx="11891879" cy="984883"/>
            <a:chOff x="-183316" y="681944"/>
            <a:chExt cx="11891879" cy="984883"/>
          </a:xfrm>
        </p:grpSpPr>
        <p:sp>
          <p:nvSpPr>
            <p:cNvPr id="21" name="Прямоугольник: скругленные углы 31">
              <a:extLst>
                <a:ext uri="{FF2B5EF4-FFF2-40B4-BE49-F238E27FC236}">
                  <a16:creationId xmlns:a16="http://schemas.microsoft.com/office/drawing/2014/main" xmlns="" id="{0FD306F7-E610-0213-9620-D41ECAB7B8B6}"/>
                </a:ext>
              </a:extLst>
            </p:cNvPr>
            <p:cNvSpPr/>
            <p:nvPr/>
          </p:nvSpPr>
          <p:spPr bwMode="auto">
            <a:xfrm rot="5400000">
              <a:off x="5270183" y="-3845291"/>
              <a:ext cx="984883" cy="10039353"/>
            </a:xfrm>
            <a:prstGeom prst="roundRect">
              <a:avLst>
                <a:gd name="adj" fmla="val 21553"/>
              </a:avLst>
            </a:prstGeom>
            <a:solidFill>
              <a:schemeClr val="bg1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51" tIns="38876" rIns="77751" bIns="38876" rtlCol="0" anchor="ctr"/>
            <a:lstStyle/>
            <a:p>
              <a:pPr algn="ctr" fontAlgn="t"/>
              <a:endParaRPr lang="ru-RU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ACF3F52-8140-BCFA-3B2B-37F83F6FEB57}"/>
                </a:ext>
              </a:extLst>
            </p:cNvPr>
            <p:cNvSpPr txBox="1"/>
            <p:nvPr/>
          </p:nvSpPr>
          <p:spPr bwMode="auto">
            <a:xfrm>
              <a:off x="-183316" y="844269"/>
              <a:ext cx="1189187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 b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/>
              <a:r>
                <a:rPr lang="ru-RU" sz="27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МЕРЫ ГОСУДАРСТВЕННОЙ ПОДДЕРЖКИ 2026 ГОДА</a:t>
              </a:r>
            </a:p>
          </p:txBody>
        </p:sp>
      </p:grpSp>
      <p:sp>
        <p:nvSpPr>
          <p:cNvPr id="2" name="AutoShape 2" descr="https://teletype.in/files/f9/e6/f9e67c60-7757-4747-bd62-898e8451e657.png">
            <a:extLst>
              <a:ext uri="{FF2B5EF4-FFF2-40B4-BE49-F238E27FC236}">
                <a16:creationId xmlns:a16="http://schemas.microsoft.com/office/drawing/2014/main" xmlns="" id="{1C44FB80-8E47-7507-86B4-F0A23AC5A9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Berlin Type" panose="020B0502020203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558025" y="928749"/>
            <a:ext cx="9036545" cy="808134"/>
            <a:chOff x="283330" y="979612"/>
            <a:chExt cx="6460679" cy="568532"/>
          </a:xfrm>
        </p:grpSpPr>
        <p:sp>
          <p:nvSpPr>
            <p:cNvPr id="32" name="Прямоугольник: скругленные углы 41">
              <a:extLst>
                <a:ext uri="{FF2B5EF4-FFF2-40B4-BE49-F238E27FC236}">
                  <a16:creationId xmlns="" xmlns:a16="http://schemas.microsoft.com/office/drawing/2014/main" id="{4DE54D85-717C-0774-7242-5542510A39EB}"/>
                </a:ext>
              </a:extLst>
            </p:cNvPr>
            <p:cNvSpPr/>
            <p:nvPr/>
          </p:nvSpPr>
          <p:spPr>
            <a:xfrm>
              <a:off x="283330" y="979612"/>
              <a:ext cx="6460679" cy="568532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 sz="14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ACF3F52-8140-BCFA-3B2B-37F83F6FEB57}"/>
                </a:ext>
              </a:extLst>
            </p:cNvPr>
            <p:cNvSpPr txBox="1"/>
            <p:nvPr/>
          </p:nvSpPr>
          <p:spPr bwMode="auto">
            <a:xfrm>
              <a:off x="392244" y="1002099"/>
              <a:ext cx="6266227" cy="498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800" b="1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/>
              <a:r>
                <a:rPr lang="ru-RU" sz="20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ПОДДЕРЖКА РАЗВИТИЯ СЕЛЬСКОХОЗЯЙСТВЕННЫХ </a:t>
              </a:r>
              <a:br>
                <a:rPr lang="ru-RU" sz="20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</a:br>
              <a:r>
                <a:rPr lang="ru-RU" sz="2000" dirty="0" smtClean="0">
                  <a:solidFill>
                    <a:srgbClr val="1E4A44"/>
                  </a:solidFill>
                  <a:latin typeface="Berlin Type Bold" panose="020B0802020203020204" pitchFamily="34" charset="0"/>
                </a:rPr>
                <a:t>ПОТРЕБИТЕЛЬСКИХ КООПЕРАТИВОВ (СПОК)</a:t>
              </a: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714375" y="1866900"/>
            <a:ext cx="4987923" cy="461665"/>
            <a:chOff x="6476999" y="1030342"/>
            <a:chExt cx="5362577" cy="461665"/>
          </a:xfrm>
        </p:grpSpPr>
        <p:sp>
          <p:nvSpPr>
            <p:cNvPr id="67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ГРАНТ </a:t>
              </a:r>
              <a:r>
                <a:rPr lang="ru-RU" sz="2400" b="1" cap="all" spc="-1" dirty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на развитие </a:t>
              </a:r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СПОК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58799" y="2345588"/>
            <a:ext cx="11483140" cy="1592744"/>
            <a:chOff x="4796968" y="1839054"/>
            <a:chExt cx="7717862" cy="2495562"/>
          </a:xfrm>
        </p:grpSpPr>
        <p:sp>
          <p:nvSpPr>
            <p:cNvPr id="28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96968" y="1897662"/>
              <a:ext cx="7717862" cy="2436954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905373" y="1839054"/>
              <a:ext cx="7476108" cy="243528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Поддержка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СПОК,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объединяющих не менее 5 граждан РФ или 3 сельскохозяйственных товаропроизводителей</a:t>
              </a: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Размер гранта: до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70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руб.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в зависимости от доли использования собственных средств</a:t>
              </a:r>
              <a:endParaRPr lang="ru-RU" altLang="ru-RU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Бюджет</a:t>
              </a:r>
              <a:r>
                <a:rPr lang="ru-RU" altLang="ru-RU" dirty="0">
                  <a:solidFill>
                    <a:srgbClr val="0A4F2E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: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70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руб.</a:t>
              </a: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14375" y="4156961"/>
            <a:ext cx="5940423" cy="461665"/>
            <a:chOff x="6476999" y="1030342"/>
            <a:chExt cx="5362577" cy="461665"/>
          </a:xfrm>
        </p:grpSpPr>
        <p:sp>
          <p:nvSpPr>
            <p:cNvPr id="25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субсидия на развитие </a:t>
              </a:r>
              <a:r>
                <a:rPr lang="ru-RU" sz="2400" b="1" cap="all" spc="-1" dirty="0" err="1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сПОК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58799" y="4635649"/>
            <a:ext cx="11483140" cy="1592744"/>
            <a:chOff x="4796968" y="1839054"/>
            <a:chExt cx="7717862" cy="2495562"/>
          </a:xfrm>
        </p:grpSpPr>
        <p:sp>
          <p:nvSpPr>
            <p:cNvPr id="30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96968" y="1897661"/>
              <a:ext cx="7717862" cy="2436955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905373" y="1839054"/>
              <a:ext cx="7476108" cy="243528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Поддержка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СПОК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,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ведущих деятельность более 12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месяцев </a:t>
              </a:r>
              <a:endParaRPr lang="ru-RU" altLang="ru-RU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Размер </a:t>
              </a:r>
              <a:r>
                <a:rPr lang="ru-RU" altLang="ru-RU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поддержки: до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20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руб.</a:t>
              </a:r>
              <a:r>
                <a:rPr lang="ru-RU" altLang="ru-RU" b="1" dirty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при возмещении до </a:t>
              </a:r>
              <a:r>
                <a:rPr lang="ru-RU" altLang="ru-RU" b="1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50% </a:t>
              </a: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затрат в зависимости </a:t>
              </a:r>
              <a:b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</a:b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от направления возмещаемый затрат</a:t>
              </a:r>
            </a:p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ru-RU" dirty="0" smtClean="0">
                  <a:solidFill>
                    <a:srgbClr val="1E4A44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Бюджет</a:t>
              </a:r>
              <a:r>
                <a:rPr lang="ru-RU" altLang="ru-RU" dirty="0">
                  <a:solidFill>
                    <a:srgbClr val="0A4F2E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: </a:t>
              </a:r>
              <a:r>
                <a:rPr lang="ru-RU" altLang="ru-RU" sz="2000" b="1" dirty="0" smtClean="0">
                  <a:solidFill>
                    <a:srgbClr val="F9B101"/>
                  </a:solidFill>
                  <a:latin typeface="Berlin Type Bold" panose="020B0802020203020204" pitchFamily="34" charset="0"/>
                  <a:cs typeface="Segoe UI" panose="020B0502040204020203" pitchFamily="34" charset="0"/>
                </a:rPr>
                <a:t>8,3 </a:t>
              </a:r>
              <a:r>
                <a:rPr lang="ru-RU" altLang="ru-RU" b="1" dirty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млн руб</a:t>
              </a:r>
              <a:r>
                <a:rPr lang="ru-RU" altLang="ru-RU" b="1" dirty="0" smtClean="0">
                  <a:solidFill>
                    <a:srgbClr val="F9B101"/>
                  </a:solidFill>
                  <a:latin typeface="Berlin Type" panose="020B0502020203020204" pitchFamily="34" charset="0"/>
                  <a:cs typeface="Segoe UI" panose="020B0502040204020203" pitchFamily="34" charset="0"/>
                </a:rPr>
                <a:t>.</a:t>
              </a: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202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2717C4D-511B-459E-85A6-8574B9CEC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482767"/>
            <a:ext cx="2706232" cy="850566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="" xmlns:a16="http://schemas.microsoft.com/office/drawing/2014/main" id="{83567125-7E7C-441F-AACC-98376B13C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5330" y="4098026"/>
            <a:ext cx="1034672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4000" dirty="0" smtClean="0">
                <a:solidFill>
                  <a:prstClr val="white"/>
                </a:solidFill>
                <a:latin typeface="Berlin Type Bold" panose="020B08020202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компетенций Московской области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4000" dirty="0" smtClean="0">
                <a:solidFill>
                  <a:prstClr val="white"/>
                </a:solidFill>
                <a:latin typeface="Berlin Type Bold" panose="020B08020202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сфере сельскохозяйственной кооперации и поддержки фермеров</a:t>
            </a:r>
            <a:endParaRPr lang="ru-RU" altLang="ru-RU" sz="4000" dirty="0">
              <a:solidFill>
                <a:prstClr val="white"/>
              </a:solidFill>
              <a:latin typeface="Berlin Type Bold" panose="020B0802020203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656B8A06-81B8-49BB-95C1-6FDE18953387}"/>
              </a:ext>
            </a:extLst>
          </p:cNvPr>
          <p:cNvGrpSpPr/>
          <p:nvPr/>
        </p:nvGrpSpPr>
        <p:grpSpPr>
          <a:xfrm>
            <a:off x="10479133" y="-6688"/>
            <a:ext cx="1714627" cy="6860402"/>
            <a:chOff x="10479133" y="-6688"/>
            <a:chExt cx="1714627" cy="6860402"/>
          </a:xfrm>
        </p:grpSpPr>
        <p:pic>
          <p:nvPicPr>
            <p:cNvPr id="11" name="Рисунок 10">
              <a:extLst>
                <a:ext uri="{FF2B5EF4-FFF2-40B4-BE49-F238E27FC236}">
                  <a16:creationId xmlns="" xmlns:a16="http://schemas.microsoft.com/office/drawing/2014/main" id="{69B33DDA-DB3F-4AC4-8AD4-9729A30AB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5035" y="5156750"/>
              <a:ext cx="1697974" cy="1696964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="" xmlns:a16="http://schemas.microsoft.com/office/drawing/2014/main" id="{220E633E-1D19-48CE-BA07-E457A902F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5035" y="3459785"/>
              <a:ext cx="1696965" cy="1696965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="" xmlns:a16="http://schemas.microsoft.com/office/drawing/2014/main" id="{C057C4D0-F739-4D16-AFCA-9CA621040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9133" y="1690276"/>
              <a:ext cx="1714627" cy="1714627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="" xmlns:a16="http://schemas.microsoft.com/office/drawing/2014/main" id="{56698516-8167-49E0-8ED7-94F2864D3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5957" y="-6688"/>
              <a:ext cx="1706043" cy="1697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5021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AAACB4-732D-BBEC-B6DD-A5F2FB09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5245E6D7-2523-78E0-1E12-DA00F423B0E2}"/>
              </a:ext>
            </a:extLst>
          </p:cNvPr>
          <p:cNvSpPr/>
          <p:nvPr/>
        </p:nvSpPr>
        <p:spPr bwMode="auto">
          <a:xfrm rot="5400000">
            <a:off x="5645873" y="-5599217"/>
            <a:ext cx="900252" cy="12192001"/>
          </a:xfrm>
          <a:prstGeom prst="roundRect">
            <a:avLst>
              <a:gd name="adj" fmla="val 0"/>
            </a:avLst>
          </a:prstGeom>
          <a:solidFill>
            <a:srgbClr val="75B182">
              <a:alpha val="30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51" tIns="38876" rIns="77751" bIns="38876" rtlCol="0" anchor="ctr"/>
          <a:lstStyle/>
          <a:p>
            <a:pPr fontAlgn="t"/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Прямоугольник: скругленные углы 31">
            <a:extLst>
              <a:ext uri="{FF2B5EF4-FFF2-40B4-BE49-F238E27FC236}">
                <a16:creationId xmlns:a16="http://schemas.microsoft.com/office/drawing/2014/main" xmlns="" id="{0FD306F7-E610-0213-9620-D41ECAB7B8B6}"/>
              </a:ext>
            </a:extLst>
          </p:cNvPr>
          <p:cNvSpPr/>
          <p:nvPr/>
        </p:nvSpPr>
        <p:spPr bwMode="auto">
          <a:xfrm rot="5400000">
            <a:off x="5603558" y="-4366897"/>
            <a:ext cx="984883" cy="10039353"/>
          </a:xfrm>
          <a:prstGeom prst="roundRect">
            <a:avLst>
              <a:gd name="adj" fmla="val 21553"/>
            </a:avLst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51" tIns="38876" rIns="77751" bIns="38876" rtlCol="0" anchor="ctr"/>
          <a:lstStyle/>
          <a:p>
            <a:pPr algn="ctr" fontAlgn="t"/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AutoShape 2" descr="https://teletype.in/files/f9/e6/f9e67c60-7757-4747-bd62-898e8451e657.png">
            <a:extLst>
              <a:ext uri="{FF2B5EF4-FFF2-40B4-BE49-F238E27FC236}">
                <a16:creationId xmlns:a16="http://schemas.microsoft.com/office/drawing/2014/main" xmlns="" id="{1C44FB80-8E47-7507-86B4-F0A23AC5A9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Berlin Type" panose="020B0502020203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968534" y="332026"/>
            <a:ext cx="9584136" cy="2908699"/>
            <a:chOff x="7329237" y="-499549"/>
            <a:chExt cx="9627612" cy="2928381"/>
          </a:xfrm>
        </p:grpSpPr>
        <p:sp>
          <p:nvSpPr>
            <p:cNvPr id="67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7773051" y="-499549"/>
              <a:ext cx="9183798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700" b="1" dirty="0">
                  <a:solidFill>
                    <a:schemeClr val="bg1"/>
                  </a:solidFill>
                  <a:latin typeface="Berlin Type Bold" panose="020B0802020203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ОСНОВНЫЕ НАПРАВЛЕНИЯ ЦК МО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7329237" y="1967167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ГРАНТ </a:t>
              </a:r>
              <a:r>
                <a:rPr lang="ru-RU" sz="2400" b="1" cap="all" spc="-1" dirty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на развитие </a:t>
              </a:r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СПОК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60375" y="1118598"/>
            <a:ext cx="11483140" cy="5449159"/>
            <a:chOff x="4730817" y="184173"/>
            <a:chExt cx="7717862" cy="6859963"/>
          </a:xfrm>
        </p:grpSpPr>
        <p:sp>
          <p:nvSpPr>
            <p:cNvPr id="28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30817" y="184173"/>
              <a:ext cx="7717862" cy="6859963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851694" y="277439"/>
              <a:ext cx="7476108" cy="63042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2" name="Picture 6" descr="https://cdn-icons-png.flaticon.com/512/7137/713708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99" y="1228343"/>
            <a:ext cx="782218" cy="78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cdn-icons-png.flaticon.com/512/6733/673355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82" y="2031161"/>
            <a:ext cx="956517" cy="9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https://cdn-icons-png.flaticon.com/512/2235/223591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07" y="3064906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s://cdn-icons-png.flaticon.com/512/5151/51511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91" y="4329435"/>
            <a:ext cx="783107" cy="78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 descr="Интернет со сплошной заливкой">
            <a:extLst>
              <a:ext uri="{FF2B5EF4-FFF2-40B4-BE49-F238E27FC236}">
                <a16:creationId xmlns="" xmlns:a16="http://schemas.microsoft.com/office/drawing/2014/main" id="{2579FC73-52D9-4CBD-B979-69B14F544E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2341" y="5324390"/>
            <a:ext cx="914400" cy="9144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12592" y="1329845"/>
            <a:ext cx="5194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18" defTabSz="781903">
              <a:spcBef>
                <a:spcPts val="94"/>
              </a:spcBef>
              <a:buClr>
                <a:srgbClr val="000000"/>
              </a:buClr>
              <a:tabLst>
                <a:tab pos="238357" algn="l"/>
                <a:tab pos="238900" algn="l"/>
              </a:tabLst>
            </a:pPr>
            <a:r>
              <a:rPr lang="ru-RU" b="1" kern="0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КОНСУЛЬТАЦИИ ПО</a:t>
            </a:r>
            <a:r>
              <a:rPr lang="ru-RU" b="1" kern="0" spc="-38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 </a:t>
            </a:r>
            <a:r>
              <a:rPr lang="ru-RU" b="1" kern="0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ЗЕМЕЛЬНЫЕ</a:t>
            </a:r>
            <a:r>
              <a:rPr lang="ru-RU" b="1" kern="0" spc="-38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 </a:t>
            </a:r>
            <a:r>
              <a:rPr lang="ru-RU" b="1" kern="0" spc="-9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УЧАСТКАМ</a:t>
            </a:r>
            <a:endParaRPr lang="ru-RU" b="1" kern="0" dirty="0">
              <a:solidFill>
                <a:srgbClr val="92D050"/>
              </a:solidFill>
              <a:latin typeface="Century Gothic" panose="020B0502020202020204" pitchFamily="34" charset="0"/>
              <a:cs typeface="Bahnschrif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2592" y="216240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460" marR="466940" defTabSz="781903">
              <a:lnSpc>
                <a:spcPct val="100499"/>
              </a:lnSpc>
              <a:buClr>
                <a:srgbClr val="000000"/>
              </a:buClr>
              <a:tabLst>
                <a:tab pos="238357" algn="l"/>
                <a:tab pos="238900" algn="l"/>
              </a:tabLst>
            </a:pPr>
            <a:r>
              <a:rPr lang="ru-RU" b="1" kern="0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СОСТАВЛЯЕМ</a:t>
            </a:r>
            <a:r>
              <a:rPr lang="ru-RU" b="1" kern="0" spc="-21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 </a:t>
            </a:r>
            <a:r>
              <a:rPr lang="ru-RU" b="1" kern="0" spc="-9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БИЗНЕС-</a:t>
            </a:r>
            <a:r>
              <a:rPr lang="ru-RU" b="1" kern="0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ПЛАНЫ</a:t>
            </a:r>
            <a:r>
              <a:rPr lang="ru-RU" b="1" kern="0" spc="-17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 </a:t>
            </a:r>
            <a:r>
              <a:rPr lang="ru-RU" b="1" kern="0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ДЛЯ</a:t>
            </a:r>
            <a:r>
              <a:rPr lang="ru-RU" b="1" kern="0" spc="-13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 </a:t>
            </a:r>
            <a:r>
              <a:rPr lang="ru-RU" b="1" kern="0" spc="-9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ПОЛУЧЕНИЯ </a:t>
            </a:r>
            <a:r>
              <a:rPr lang="ru-RU" b="1" kern="0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КРЕДИТА</a:t>
            </a:r>
            <a:r>
              <a:rPr lang="ru-RU" b="1" kern="0" spc="-26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 </a:t>
            </a:r>
            <a:r>
              <a:rPr lang="ru-RU" b="1" kern="0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ИЛИ</a:t>
            </a:r>
            <a:r>
              <a:rPr lang="ru-RU" b="1" kern="0" spc="-17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 </a:t>
            </a:r>
            <a:r>
              <a:rPr lang="ru-RU" b="1" kern="0" spc="-9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ГРАНТА</a:t>
            </a:r>
            <a:endParaRPr lang="ru-RU" b="1" kern="0" dirty="0">
              <a:solidFill>
                <a:srgbClr val="92D050"/>
              </a:solidFill>
              <a:latin typeface="Century Gothic" panose="020B0502020202020204" pitchFamily="34" charset="0"/>
              <a:cs typeface="Bahnschrif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12592" y="31053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316" defTabSz="781903">
              <a:spcBef>
                <a:spcPts val="4"/>
              </a:spcBef>
              <a:buClr>
                <a:srgbClr val="000000"/>
              </a:buClr>
              <a:tabLst>
                <a:tab pos="230212" algn="l"/>
                <a:tab pos="230756" algn="l"/>
                <a:tab pos="4149250" algn="l"/>
              </a:tabLst>
            </a:pPr>
            <a:r>
              <a:rPr lang="ru-RU" b="1" kern="0" dirty="0" smtClean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ОКАЗЫВАЕМ СОДЕЙСТВИЕ В ПАКЕТЕ</a:t>
            </a:r>
            <a:r>
              <a:rPr lang="ru-RU" b="1" kern="0" spc="-26" dirty="0" smtClean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 </a:t>
            </a:r>
            <a:r>
              <a:rPr lang="ru-RU" b="1" kern="0" spc="-9" dirty="0" smtClean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ДОКУМЕНТОВ ДЛЯ УЧАСТИЯ В ГОС ПОДДЕРЖКИ </a:t>
            </a:r>
            <a:endParaRPr lang="ru-RU" b="1" kern="0" dirty="0">
              <a:solidFill>
                <a:srgbClr val="92D050"/>
              </a:solidFill>
              <a:latin typeface="Century Gothic" panose="020B0502020202020204" pitchFamily="34" charset="0"/>
              <a:cs typeface="Bahnschrif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12592" y="43466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3574" marR="4343" defTabSz="781903">
              <a:lnSpc>
                <a:spcPct val="100499"/>
              </a:lnSpc>
              <a:spcBef>
                <a:spcPts val="4"/>
              </a:spcBef>
              <a:buClr>
                <a:srgbClr val="000000"/>
              </a:buClr>
              <a:tabLst>
                <a:tab pos="233470" algn="l"/>
                <a:tab pos="234013" algn="l"/>
              </a:tabLst>
            </a:pPr>
            <a:r>
              <a:rPr lang="ru-RU" b="1" kern="0" dirty="0">
                <a:solidFill>
                  <a:srgbClr val="92D050"/>
                </a:solidFill>
                <a:latin typeface="Century Gothic" panose="020B0502020202020204" pitchFamily="34" charset="0"/>
                <a:cs typeface="Bahnschrift"/>
              </a:rPr>
              <a:t>КОНСУЛЬТАЦИОННЫЕ И ИНФОРМАЦИОННЫЕ УСЛУГИ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18707" y="5572432"/>
            <a:ext cx="3104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574" marR="4343" defTabSz="781903">
              <a:lnSpc>
                <a:spcPct val="100499"/>
              </a:lnSpc>
              <a:spcBef>
                <a:spcPts val="4"/>
              </a:spcBef>
              <a:buClr>
                <a:srgbClr val="000000"/>
              </a:buClr>
              <a:tabLst>
                <a:tab pos="233470" algn="l"/>
                <a:tab pos="234013" algn="l"/>
              </a:tabLst>
            </a:pPr>
            <a:r>
              <a:rPr lang="ru-RU" b="1" kern="0" dirty="0">
                <a:solidFill>
                  <a:srgbClr val="92D050"/>
                </a:solidFill>
                <a:latin typeface="Century Gothic" panose="020B0502020202020204" pitchFamily="34" charset="0"/>
              </a:rPr>
              <a:t>МАРКЕТИНГОВЫЕ УСЛУГИ</a:t>
            </a:r>
          </a:p>
        </p:txBody>
      </p:sp>
    </p:spTree>
    <p:extLst>
      <p:ext uri="{BB962C8B-B14F-4D97-AF65-F5344CB8AC3E}">
        <p14:creationId xmlns:p14="http://schemas.microsoft.com/office/powerpoint/2010/main" val="1373525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4" name="Rectangle 9"/>
          <p:cNvSpPr>
            <a:spLocks noChangeArrowheads="1"/>
          </p:cNvSpPr>
          <p:nvPr/>
        </p:nvSpPr>
        <p:spPr bwMode="auto">
          <a:xfrm>
            <a:off x="6995806" y="3015440"/>
            <a:ext cx="4119870" cy="669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22559" tIns="11279" rIns="22559" bIns="11279">
            <a:spAutoFit/>
          </a:bodyPr>
          <a:lstStyle>
            <a:lvl1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8013" algn="l"/>
                <a:tab pos="1220788" algn="l"/>
                <a:tab pos="1833563" algn="l"/>
                <a:tab pos="2446338" algn="l"/>
                <a:tab pos="3059113" algn="l"/>
                <a:tab pos="3671888" algn="l"/>
                <a:tab pos="4284663" algn="l"/>
                <a:tab pos="4897438" algn="l"/>
                <a:tab pos="5510213" algn="l"/>
                <a:tab pos="6122988" algn="l"/>
                <a:tab pos="6735763" algn="l"/>
                <a:tab pos="7348538" algn="l"/>
                <a:tab pos="7961313" algn="l"/>
                <a:tab pos="8574088" algn="l"/>
                <a:tab pos="9186863" algn="l"/>
                <a:tab pos="9799638" algn="l"/>
                <a:tab pos="1041241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8013" algn="l"/>
                <a:tab pos="1220788" algn="l"/>
                <a:tab pos="1833563" algn="l"/>
                <a:tab pos="2446338" algn="l"/>
                <a:tab pos="3059113" algn="l"/>
                <a:tab pos="3671888" algn="l"/>
                <a:tab pos="4284663" algn="l"/>
                <a:tab pos="4897438" algn="l"/>
                <a:tab pos="5510213" algn="l"/>
                <a:tab pos="6122988" algn="l"/>
                <a:tab pos="6735763" algn="l"/>
                <a:tab pos="7348538" algn="l"/>
                <a:tab pos="7961313" algn="l"/>
                <a:tab pos="8574088" algn="l"/>
                <a:tab pos="9186863" algn="l"/>
                <a:tab pos="9799638" algn="l"/>
                <a:tab pos="1041241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8013" algn="l"/>
                <a:tab pos="1220788" algn="l"/>
                <a:tab pos="1833563" algn="l"/>
                <a:tab pos="2446338" algn="l"/>
                <a:tab pos="3059113" algn="l"/>
                <a:tab pos="3671888" algn="l"/>
                <a:tab pos="4284663" algn="l"/>
                <a:tab pos="4897438" algn="l"/>
                <a:tab pos="5510213" algn="l"/>
                <a:tab pos="6122988" algn="l"/>
                <a:tab pos="6735763" algn="l"/>
                <a:tab pos="7348538" algn="l"/>
                <a:tab pos="7961313" algn="l"/>
                <a:tab pos="8574088" algn="l"/>
                <a:tab pos="9186863" algn="l"/>
                <a:tab pos="9799638" algn="l"/>
                <a:tab pos="1041241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8013" algn="l"/>
                <a:tab pos="1220788" algn="l"/>
                <a:tab pos="1833563" algn="l"/>
                <a:tab pos="2446338" algn="l"/>
                <a:tab pos="3059113" algn="l"/>
                <a:tab pos="3671888" algn="l"/>
                <a:tab pos="4284663" algn="l"/>
                <a:tab pos="4897438" algn="l"/>
                <a:tab pos="5510213" algn="l"/>
                <a:tab pos="6122988" algn="l"/>
                <a:tab pos="6735763" algn="l"/>
                <a:tab pos="7348538" algn="l"/>
                <a:tab pos="7961313" algn="l"/>
                <a:tab pos="8574088" algn="l"/>
                <a:tab pos="9186863" algn="l"/>
                <a:tab pos="9799638" algn="l"/>
                <a:tab pos="1041241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8013" algn="l"/>
                <a:tab pos="1220788" algn="l"/>
                <a:tab pos="1833563" algn="l"/>
                <a:tab pos="2446338" algn="l"/>
                <a:tab pos="3059113" algn="l"/>
                <a:tab pos="3671888" algn="l"/>
                <a:tab pos="4284663" algn="l"/>
                <a:tab pos="4897438" algn="l"/>
                <a:tab pos="5510213" algn="l"/>
                <a:tab pos="6122988" algn="l"/>
                <a:tab pos="6735763" algn="l"/>
                <a:tab pos="7348538" algn="l"/>
                <a:tab pos="7961313" algn="l"/>
                <a:tab pos="8574088" algn="l"/>
                <a:tab pos="9186863" algn="l"/>
                <a:tab pos="9799638" algn="l"/>
                <a:tab pos="1041241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8013" algn="l"/>
                <a:tab pos="1220788" algn="l"/>
                <a:tab pos="1833563" algn="l"/>
                <a:tab pos="2446338" algn="l"/>
                <a:tab pos="3059113" algn="l"/>
                <a:tab pos="3671888" algn="l"/>
                <a:tab pos="4284663" algn="l"/>
                <a:tab pos="4897438" algn="l"/>
                <a:tab pos="5510213" algn="l"/>
                <a:tab pos="6122988" algn="l"/>
                <a:tab pos="6735763" algn="l"/>
                <a:tab pos="7348538" algn="l"/>
                <a:tab pos="7961313" algn="l"/>
                <a:tab pos="8574088" algn="l"/>
                <a:tab pos="9186863" algn="l"/>
                <a:tab pos="9799638" algn="l"/>
                <a:tab pos="1041241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8013" algn="l"/>
                <a:tab pos="1220788" algn="l"/>
                <a:tab pos="1833563" algn="l"/>
                <a:tab pos="2446338" algn="l"/>
                <a:tab pos="3059113" algn="l"/>
                <a:tab pos="3671888" algn="l"/>
                <a:tab pos="4284663" algn="l"/>
                <a:tab pos="4897438" algn="l"/>
                <a:tab pos="5510213" algn="l"/>
                <a:tab pos="6122988" algn="l"/>
                <a:tab pos="6735763" algn="l"/>
                <a:tab pos="7348538" algn="l"/>
                <a:tab pos="7961313" algn="l"/>
                <a:tab pos="8574088" algn="l"/>
                <a:tab pos="9186863" algn="l"/>
                <a:tab pos="9799638" algn="l"/>
                <a:tab pos="1041241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8013" algn="l"/>
                <a:tab pos="1220788" algn="l"/>
                <a:tab pos="1833563" algn="l"/>
                <a:tab pos="2446338" algn="l"/>
                <a:tab pos="3059113" algn="l"/>
                <a:tab pos="3671888" algn="l"/>
                <a:tab pos="4284663" algn="l"/>
                <a:tab pos="4897438" algn="l"/>
                <a:tab pos="5510213" algn="l"/>
                <a:tab pos="6122988" algn="l"/>
                <a:tab pos="6735763" algn="l"/>
                <a:tab pos="7348538" algn="l"/>
                <a:tab pos="7961313" algn="l"/>
                <a:tab pos="8574088" algn="l"/>
                <a:tab pos="9186863" algn="l"/>
                <a:tab pos="9799638" algn="l"/>
                <a:tab pos="1041241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608013" algn="l"/>
                <a:tab pos="1220788" algn="l"/>
                <a:tab pos="1833563" algn="l"/>
                <a:tab pos="2446338" algn="l"/>
                <a:tab pos="3059113" algn="l"/>
                <a:tab pos="3671888" algn="l"/>
                <a:tab pos="4284663" algn="l"/>
                <a:tab pos="4897438" algn="l"/>
                <a:tab pos="5510213" algn="l"/>
                <a:tab pos="6122988" algn="l"/>
                <a:tab pos="6735763" algn="l"/>
                <a:tab pos="7348538" algn="l"/>
                <a:tab pos="7961313" algn="l"/>
                <a:tab pos="8574088" algn="l"/>
                <a:tab pos="9186863" algn="l"/>
                <a:tab pos="9799638" algn="l"/>
                <a:tab pos="1041241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defTabSz="781903">
              <a:spcBef>
                <a:spcPct val="0"/>
              </a:spcBef>
              <a:buClrTx/>
              <a:tabLst>
                <a:tab pos="0" algn="l"/>
                <a:tab pos="519912" algn="l"/>
                <a:tab pos="1043896" algn="l"/>
                <a:tab pos="1567880" algn="l"/>
                <a:tab pos="2091864" algn="l"/>
                <a:tab pos="2615848" algn="l"/>
                <a:tab pos="3139831" algn="l"/>
                <a:tab pos="3663815" algn="l"/>
                <a:tab pos="4187799" algn="l"/>
                <a:tab pos="4711783" algn="l"/>
                <a:tab pos="5235767" algn="l"/>
                <a:tab pos="5759751" algn="l"/>
                <a:tab pos="6283735" algn="l"/>
                <a:tab pos="6807719" algn="l"/>
                <a:tab pos="7331703" algn="l"/>
                <a:tab pos="7855687" algn="l"/>
                <a:tab pos="8379670" algn="l"/>
                <a:tab pos="8903654" algn="l"/>
                <a:tab pos="9217230" algn="l"/>
                <a:tab pos="9218588" algn="l"/>
              </a:tabLst>
            </a:pPr>
            <a:r>
              <a:rPr lang="en-US" altLang="ru-RU" sz="2400" dirty="0">
                <a:solidFill>
                  <a:srgbClr val="1E4A44"/>
                </a:solidFill>
                <a:latin typeface="Berlin Type" panose="020B0502020203020204"/>
                <a:ea typeface="+mn-ea"/>
              </a:rPr>
              <a:t>https://moyapk.mosreg.ru/</a:t>
            </a:r>
          </a:p>
          <a:p>
            <a:pPr defTabSz="781903">
              <a:spcBef>
                <a:spcPct val="0"/>
              </a:spcBef>
              <a:buClrTx/>
              <a:tabLst>
                <a:tab pos="0" algn="l"/>
                <a:tab pos="519912" algn="l"/>
                <a:tab pos="1043896" algn="l"/>
                <a:tab pos="1567880" algn="l"/>
                <a:tab pos="2091864" algn="l"/>
                <a:tab pos="2615848" algn="l"/>
                <a:tab pos="3139831" algn="l"/>
                <a:tab pos="3663815" algn="l"/>
                <a:tab pos="4187799" algn="l"/>
                <a:tab pos="4711783" algn="l"/>
                <a:tab pos="5235767" algn="l"/>
                <a:tab pos="5759751" algn="l"/>
                <a:tab pos="6283735" algn="l"/>
                <a:tab pos="6807719" algn="l"/>
                <a:tab pos="7331703" algn="l"/>
                <a:tab pos="7855687" algn="l"/>
                <a:tab pos="8379670" algn="l"/>
                <a:tab pos="8903654" algn="l"/>
                <a:tab pos="9217230" algn="l"/>
                <a:tab pos="9218588" algn="l"/>
              </a:tabLst>
            </a:pPr>
            <a:endParaRPr lang="en-US" altLang="ru-RU" b="1" kern="0" dirty="0">
              <a:solidFill>
                <a:srgbClr val="EEECE1">
                  <a:lumMod val="10000"/>
                </a:srgbClr>
              </a:solidFill>
              <a:latin typeface="Bahnschrift" panose="020B0502040204020203" pitchFamily="34" charset="0"/>
              <a:cs typeface="DejaVu Sans" panose="020B0603030804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57552A9-7AF0-45F2-B9F5-BB11F90C3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6875" y="3790236"/>
            <a:ext cx="2346370" cy="2295832"/>
          </a:xfrm>
          <a:prstGeom prst="rect">
            <a:avLst/>
          </a:prstGeom>
        </p:spPr>
      </p:pic>
      <p:sp>
        <p:nvSpPr>
          <p:cNvPr id="17" name="Прямоугольник: скругленные углы 4">
            <a:extLst>
              <a:ext uri="{FF2B5EF4-FFF2-40B4-BE49-F238E27FC236}">
                <a16:creationId xmlns:a16="http://schemas.microsoft.com/office/drawing/2014/main" xmlns="" id="{5245E6D7-2523-78E0-1E12-DA00F423B0E2}"/>
              </a:ext>
            </a:extLst>
          </p:cNvPr>
          <p:cNvSpPr/>
          <p:nvPr/>
        </p:nvSpPr>
        <p:spPr bwMode="auto">
          <a:xfrm rot="5400000">
            <a:off x="5645873" y="-5599217"/>
            <a:ext cx="900252" cy="12192001"/>
          </a:xfrm>
          <a:prstGeom prst="roundRect">
            <a:avLst>
              <a:gd name="adj" fmla="val 0"/>
            </a:avLst>
          </a:prstGeom>
          <a:solidFill>
            <a:srgbClr val="75B182">
              <a:alpha val="30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51" tIns="38876" rIns="77751" bIns="38876" rtlCol="0" anchor="ctr"/>
          <a:lstStyle/>
          <a:p>
            <a:pPr fontAlgn="t"/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: скругленные углы 31">
            <a:extLst>
              <a:ext uri="{FF2B5EF4-FFF2-40B4-BE49-F238E27FC236}">
                <a16:creationId xmlns:a16="http://schemas.microsoft.com/office/drawing/2014/main" xmlns="" id="{0FD306F7-E610-0213-9620-D41ECAB7B8B6}"/>
              </a:ext>
            </a:extLst>
          </p:cNvPr>
          <p:cNvSpPr/>
          <p:nvPr/>
        </p:nvSpPr>
        <p:spPr bwMode="auto">
          <a:xfrm rot="5400000">
            <a:off x="5603558" y="-4366897"/>
            <a:ext cx="984883" cy="10039353"/>
          </a:xfrm>
          <a:prstGeom prst="roundRect">
            <a:avLst>
              <a:gd name="adj" fmla="val 21553"/>
            </a:avLst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51" tIns="38876" rIns="77751" bIns="38876" rtlCol="0" anchor="ctr"/>
          <a:lstStyle/>
          <a:p>
            <a:pPr algn="ctr" fontAlgn="t"/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48B7198-59BA-066B-2A07-669FF639276C}"/>
              </a:ext>
            </a:extLst>
          </p:cNvPr>
          <p:cNvSpPr txBox="1"/>
          <p:nvPr/>
        </p:nvSpPr>
        <p:spPr>
          <a:xfrm>
            <a:off x="910225" y="2966036"/>
            <a:ext cx="57836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E4A44"/>
                </a:solidFill>
                <a:latin typeface="Berlin Type" panose="020B0502020203020204"/>
              </a:rPr>
              <a:t>+7 (498) 602-29-19 доб. 56556, 56533 </a:t>
            </a:r>
            <a:br>
              <a:rPr lang="ru-RU" sz="2400" dirty="0">
                <a:solidFill>
                  <a:srgbClr val="1E4A44"/>
                </a:solidFill>
                <a:latin typeface="Berlin Type" panose="020B0502020203020204"/>
              </a:rPr>
            </a:br>
            <a:endParaRPr lang="ru-RU" sz="2400" dirty="0">
              <a:solidFill>
                <a:srgbClr val="1E4A44"/>
              </a:solidFill>
              <a:latin typeface="Berlin Type" panose="020B0502020203020204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910225" y="2226937"/>
            <a:ext cx="1884492" cy="461665"/>
            <a:chOff x="6476999" y="1030342"/>
            <a:chExt cx="5362577" cy="461665"/>
          </a:xfrm>
        </p:grpSpPr>
        <p:sp>
          <p:nvSpPr>
            <p:cNvPr id="28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3" y="1030342"/>
              <a:ext cx="533400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Телефон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910224" y="3684549"/>
            <a:ext cx="5783697" cy="1601401"/>
            <a:chOff x="6476999" y="1030342"/>
            <a:chExt cx="5362577" cy="1569660"/>
          </a:xfrm>
        </p:grpSpPr>
        <p:sp>
          <p:nvSpPr>
            <p:cNvPr id="33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2" y="1030342"/>
              <a:ext cx="5334004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 smtClean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Адрес электронной почты</a:t>
              </a:r>
              <a:endParaRPr lang="ru-RU" sz="2400" b="1" cap="all" spc="-1" dirty="0">
                <a:solidFill>
                  <a:schemeClr val="bg1"/>
                </a:solidFill>
                <a:latin typeface="Berlin Type Bold" panose="020B0802020203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910224" y="4421806"/>
            <a:ext cx="43427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1E4A44"/>
                </a:solidFill>
                <a:latin typeface="Berlin Type" panose="020B0502020203020204"/>
              </a:rPr>
              <a:t>gkuzar_centrcomp@mosreg.ru</a:t>
            </a:r>
            <a:endParaRPr lang="ru-RU" sz="2400" cap="all" spc="-1" dirty="0">
              <a:solidFill>
                <a:srgbClr val="1E4A44"/>
              </a:solidFill>
              <a:latin typeface="Berlin Type Bold" panose="020B0802020203020204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6995806" y="2236896"/>
            <a:ext cx="3954219" cy="461665"/>
            <a:chOff x="6476999" y="1030342"/>
            <a:chExt cx="5362577" cy="461665"/>
          </a:xfrm>
        </p:grpSpPr>
        <p:sp>
          <p:nvSpPr>
            <p:cNvPr id="36" name="Прямоугольник: скругленные углы 33">
              <a:extLst>
                <a:ext uri="{FF2B5EF4-FFF2-40B4-BE49-F238E27FC236}">
                  <a16:creationId xmlns:a16="http://schemas.microsoft.com/office/drawing/2014/main" xmlns="" id="{B6A6C7F7-F488-A028-9087-039DED44ED76}"/>
                </a:ext>
              </a:extLst>
            </p:cNvPr>
            <p:cNvSpPr/>
            <p:nvPr/>
          </p:nvSpPr>
          <p:spPr>
            <a:xfrm>
              <a:off x="6476999" y="1040301"/>
              <a:ext cx="4446373" cy="426061"/>
            </a:xfrm>
            <a:prstGeom prst="roundRect">
              <a:avLst/>
            </a:prstGeom>
            <a:solidFill>
              <a:srgbClr val="1E4A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48B7198-59BA-066B-2A07-669FF639276C}"/>
                </a:ext>
              </a:extLst>
            </p:cNvPr>
            <p:cNvSpPr txBox="1"/>
            <p:nvPr/>
          </p:nvSpPr>
          <p:spPr>
            <a:xfrm>
              <a:off x="6505572" y="1030342"/>
              <a:ext cx="533400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cap="all" spc="-1" dirty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Портал «</a:t>
              </a:r>
              <a:r>
                <a:rPr lang="ru-RU" sz="2400" b="1" cap="all" spc="-1" dirty="0" err="1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МОй</a:t>
              </a:r>
              <a:r>
                <a:rPr lang="ru-RU" sz="2400" b="1" cap="all" spc="-1" dirty="0">
                  <a:solidFill>
                    <a:schemeClr val="bg1"/>
                  </a:solidFill>
                  <a:latin typeface="Berlin Type Bold" panose="020B0802020203020204" pitchFamily="34" charset="0"/>
                  <a:ea typeface="Tahoma" pitchFamily="34" charset="0"/>
                  <a:cs typeface="Tahoma" pitchFamily="34" charset="0"/>
                </a:rPr>
                <a:t> АПК»</a:t>
              </a:r>
            </a:p>
          </p:txBody>
        </p:sp>
      </p:grpSp>
      <p:sp>
        <p:nvSpPr>
          <p:cNvPr id="21" name="Прямоугольник: скругленные углы 33">
            <a:extLst>
              <a:ext uri="{FF2B5EF4-FFF2-40B4-BE49-F238E27FC236}">
                <a16:creationId xmlns:a16="http://schemas.microsoft.com/office/drawing/2014/main" xmlns="" id="{B6A6C7F7-F488-A028-9087-039DED44ED76}"/>
              </a:ext>
            </a:extLst>
          </p:cNvPr>
          <p:cNvSpPr/>
          <p:nvPr/>
        </p:nvSpPr>
        <p:spPr>
          <a:xfrm>
            <a:off x="1425981" y="334741"/>
            <a:ext cx="9142326" cy="423197"/>
          </a:xfrm>
          <a:prstGeom prst="roundRect">
            <a:avLst/>
          </a:prstGeom>
          <a:solidFill>
            <a:srgbClr val="1E4A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Berlin Type Bold" panose="020B0802020203020204" pitchFamily="34" charset="0"/>
              </a:rPr>
              <a:t>КОНТАКТЫ ЦЕНТРА КОМПЕТЕНЦИЙ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460375" y="1118598"/>
            <a:ext cx="11483140" cy="5449159"/>
            <a:chOff x="4730817" y="184173"/>
            <a:chExt cx="7717862" cy="6859963"/>
          </a:xfrm>
        </p:grpSpPr>
        <p:sp>
          <p:nvSpPr>
            <p:cNvPr id="23" name="Прямоугольник: скругленные углы 4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DA338F6-14CE-ACF3-28B9-801DB2933B28}"/>
                </a:ext>
              </a:extLst>
            </p:cNvPr>
            <p:cNvSpPr/>
            <p:nvPr/>
          </p:nvSpPr>
          <p:spPr>
            <a:xfrm>
              <a:off x="4730817" y="184173"/>
              <a:ext cx="7717862" cy="6859963"/>
            </a:xfrm>
            <a:prstGeom prst="roundRect">
              <a:avLst>
                <a:gd name="adj" fmla="val 10524"/>
              </a:avLst>
            </a:prstGeom>
            <a:solidFill>
              <a:srgbClr val="75B182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endParaRPr lang="ru-RU" dirty="0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2B2A318F-A65D-01BA-32CB-627EA4F74A11}"/>
                </a:ext>
              </a:extLst>
            </p:cNvPr>
            <p:cNvSpPr/>
            <p:nvPr/>
          </p:nvSpPr>
          <p:spPr>
            <a:xfrm>
              <a:off x="4851694" y="277439"/>
              <a:ext cx="7476108" cy="63042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0339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b="1" dirty="0">
                <a:solidFill>
                  <a:srgbClr val="1E4A44"/>
                </a:solidFill>
                <a:latin typeface="Berlin Type" panose="020B0502020203020204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478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22616</TotalTime>
  <Words>421</Words>
  <Application>Microsoft Office PowerPoint</Application>
  <PresentationFormat>Произвольный</PresentationFormat>
  <Paragraphs>62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Lili;Закиров Рафик Рефатович</dc:creator>
  <cp:lastModifiedBy>SelskoeH</cp:lastModifiedBy>
  <cp:revision>797</cp:revision>
  <cp:lastPrinted>2025-08-08T09:10:02Z</cp:lastPrinted>
  <dcterms:created xsi:type="dcterms:W3CDTF">2024-06-11T09:51:23Z</dcterms:created>
  <dcterms:modified xsi:type="dcterms:W3CDTF">2026-04-16T11:44:07Z</dcterms:modified>
</cp:coreProperties>
</file>